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modernComment_10B_7B06A3D0.xml" ContentType="application/vnd.ms-powerpoint.comments+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2" r:id="rId4"/>
  </p:sldMasterIdLst>
  <p:notesMasterIdLst>
    <p:notesMasterId r:id="rId22"/>
  </p:notesMasterIdLst>
  <p:handoutMasterIdLst>
    <p:handoutMasterId r:id="rId23"/>
  </p:handoutMasterIdLst>
  <p:sldIdLst>
    <p:sldId id="256" r:id="rId5"/>
    <p:sldId id="257" r:id="rId6"/>
    <p:sldId id="273" r:id="rId7"/>
    <p:sldId id="281" r:id="rId8"/>
    <p:sldId id="278" r:id="rId9"/>
    <p:sldId id="267" r:id="rId10"/>
    <p:sldId id="279" r:id="rId11"/>
    <p:sldId id="268" r:id="rId12"/>
    <p:sldId id="280" r:id="rId13"/>
    <p:sldId id="288" r:id="rId14"/>
    <p:sldId id="289" r:id="rId15"/>
    <p:sldId id="290" r:id="rId16"/>
    <p:sldId id="285" r:id="rId17"/>
    <p:sldId id="282" r:id="rId18"/>
    <p:sldId id="283" r:id="rId19"/>
    <p:sldId id="286" r:id="rId20"/>
    <p:sldId id="26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CF0BDDD-07A0-11C8-5BA0-D22B8191C828}" name="Lopamudra Bera" initials="LB" userId="S::Lopamudra.Bera@in.niit.com::4afe22d6-82bb-4c55-80e2-493fedc832a1"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snapToGrid="0">
      <p:cViewPr varScale="1">
        <p:scale>
          <a:sx n="78" d="100"/>
          <a:sy n="78" d="100"/>
        </p:scale>
        <p:origin x="78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omments/modernComment_10B_7B06A3D0.xml><?xml version="1.0" encoding="utf-8"?>
<p188:cmLst xmlns:a="http://schemas.openxmlformats.org/drawingml/2006/main" xmlns:r="http://schemas.openxmlformats.org/officeDocument/2006/relationships" xmlns:p188="http://schemas.microsoft.com/office/powerpoint/2018/8/main">
  <p188:cm id="{6260B015-337B-4975-923B-B0EF3B55B3AA}" authorId="{0CF0BDDD-07A0-11C8-5BA0-D22B8191C828}" created="2024-04-30T06:43:43.590">
    <ac:txMkLst xmlns:ac="http://schemas.microsoft.com/office/drawing/2013/main/command">
      <pc:docMk xmlns:pc="http://schemas.microsoft.com/office/powerpoint/2013/main/command"/>
      <pc:sldMk xmlns:pc="http://schemas.microsoft.com/office/powerpoint/2013/main/command" cId="2064032720" sldId="267"/>
      <ac:spMk id="7" creationId="{04ED9029-D28A-8FA0-0498-785DC8FE4D66}"/>
      <ac:txMk cp="0">
        <ac:context len="1" hash="13"/>
      </ac:txMk>
    </ac:txMkLst>
    <p188:txBody>
      <a:bodyPr/>
      <a:lstStyle/>
      <a:p>
        <a:r>
          <a:rPr lang="en-IN"/>
          <a:t>Link here your dashboard where this visual is presented</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73F2F9D-C5B4-59CE-BE7C-D3B0795C21F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66FD328B-FFB5-7B38-4E9B-4E971252D1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DCDCF66-1D0B-47AE-ABCF-DDBF8CB6C96E}" type="datetimeFigureOut">
              <a:rPr lang="en-US" smtClean="0"/>
              <a:t>10/5/2025</a:t>
            </a:fld>
            <a:endParaRPr lang="en-US"/>
          </a:p>
        </p:txBody>
      </p:sp>
      <p:sp>
        <p:nvSpPr>
          <p:cNvPr id="4" name="Footer Placeholder 3">
            <a:extLst>
              <a:ext uri="{FF2B5EF4-FFF2-40B4-BE49-F238E27FC236}">
                <a16:creationId xmlns:a16="http://schemas.microsoft.com/office/drawing/2014/main" id="{58844BF3-FA17-CE84-7068-A28609D3D9F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0D619B66-9180-AA1C-1A31-65E21D5656B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C4CAD7F-B6EE-4992-BA11-6288B08FAF2E}" type="slidenum">
              <a:rPr lang="en-US" smtClean="0"/>
              <a:t>‹#›</a:t>
            </a:fld>
            <a:endParaRPr lang="en-US"/>
          </a:p>
        </p:txBody>
      </p:sp>
    </p:spTree>
    <p:extLst>
      <p:ext uri="{BB962C8B-B14F-4D97-AF65-F5344CB8AC3E}">
        <p14:creationId xmlns:p14="http://schemas.microsoft.com/office/powerpoint/2010/main" val="312878977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493026-B3CC-4742-8494-9A5DC4319FF0}" type="datetimeFigureOut">
              <a:rPr lang="en-US" smtClean="0"/>
              <a:t>10/5/2025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EFF1AC-97C7-4A0C-B568-280BB13F5F19}" type="slidenum">
              <a:rPr lang="en-US" smtClean="0"/>
              <a:t>‹#›</a:t>
            </a:fld>
            <a:endParaRPr lang="en-US"/>
          </a:p>
        </p:txBody>
      </p:sp>
    </p:spTree>
    <p:extLst>
      <p:ext uri="{BB962C8B-B14F-4D97-AF65-F5344CB8AC3E}">
        <p14:creationId xmlns:p14="http://schemas.microsoft.com/office/powerpoint/2010/main" val="306977218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EFF1AC-97C7-4A0C-B568-280BB13F5F19}" type="slidenum">
              <a:rPr lang="en-US" smtClean="0"/>
              <a:t>6</a:t>
            </a:fld>
            <a:endParaRPr lang="en-US"/>
          </a:p>
        </p:txBody>
      </p:sp>
    </p:spTree>
    <p:extLst>
      <p:ext uri="{BB962C8B-B14F-4D97-AF65-F5344CB8AC3E}">
        <p14:creationId xmlns:p14="http://schemas.microsoft.com/office/powerpoint/2010/main" val="1028980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DEFF1AC-97C7-4A0C-B568-280BB13F5F19}" type="slidenum">
              <a:rPr lang="en-US" smtClean="0"/>
              <a:t>7</a:t>
            </a:fld>
            <a:endParaRPr lang="en-US"/>
          </a:p>
        </p:txBody>
      </p:sp>
    </p:spTree>
    <p:extLst>
      <p:ext uri="{BB962C8B-B14F-4D97-AF65-F5344CB8AC3E}">
        <p14:creationId xmlns:p14="http://schemas.microsoft.com/office/powerpoint/2010/main" val="3820108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CB1D2-92B7-DFA3-77D0-0C294502FCF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F2C94DC-1EC6-492E-95A7-42A7BF36E0E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07520A8-61A2-E096-4799-354BC57E32A7}"/>
              </a:ext>
            </a:extLst>
          </p:cNvPr>
          <p:cNvSpPr>
            <a:spLocks noGrp="1"/>
          </p:cNvSpPr>
          <p:nvPr>
            <p:ph type="dt" sz="half" idx="10"/>
          </p:nvPr>
        </p:nvSpPr>
        <p:spPr/>
        <p:txBody>
          <a:bodyPr/>
          <a:lstStyle/>
          <a:p>
            <a:fld id="{59D61AA8-BC96-460B-98CA-929CDACCFA1D}" type="datetime1">
              <a:rPr lang="en-US" smtClean="0"/>
              <a:t>10/5/2025</a:t>
            </a:fld>
            <a:endParaRPr lang="en-US" dirty="0"/>
          </a:p>
        </p:txBody>
      </p:sp>
      <p:sp>
        <p:nvSpPr>
          <p:cNvPr id="5" name="Footer Placeholder 4">
            <a:extLst>
              <a:ext uri="{FF2B5EF4-FFF2-40B4-BE49-F238E27FC236}">
                <a16:creationId xmlns:a16="http://schemas.microsoft.com/office/drawing/2014/main" id="{3A381383-32E4-5B6F-ED0B-2133A8AFD4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63848E-9563-1C38-580D-E917DD34B493}"/>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4177808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570CC-DF2C-C912-4EC1-E18DE10D6DAF}"/>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C3AD29B-4991-DE57-6C6F-F8DCF75142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F8F7AC4-2F5F-2540-4399-F86B950DE4A8}"/>
              </a:ext>
            </a:extLst>
          </p:cNvPr>
          <p:cNvSpPr>
            <a:spLocks noGrp="1"/>
          </p:cNvSpPr>
          <p:nvPr>
            <p:ph type="dt" sz="half" idx="10"/>
          </p:nvPr>
        </p:nvSpPr>
        <p:spPr/>
        <p:txBody>
          <a:bodyPr/>
          <a:lstStyle/>
          <a:p>
            <a:fld id="{D5E8AFAD-CD1F-4EE2-B830-49E99933C10D}" type="datetime1">
              <a:rPr lang="en-US" smtClean="0"/>
              <a:t>10/5/2025</a:t>
            </a:fld>
            <a:endParaRPr lang="en-US"/>
          </a:p>
        </p:txBody>
      </p:sp>
      <p:sp>
        <p:nvSpPr>
          <p:cNvPr id="5" name="Footer Placeholder 4">
            <a:extLst>
              <a:ext uri="{FF2B5EF4-FFF2-40B4-BE49-F238E27FC236}">
                <a16:creationId xmlns:a16="http://schemas.microsoft.com/office/drawing/2014/main" id="{52DAF1F8-81E2-8F0F-2581-1D443E8935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EC8225-8D80-F91E-6FE0-FFB0F91E3388}"/>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815816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710D3B-1B1D-4417-F678-87F4648F537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0AC028C-723F-8519-64CD-24466D4184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48D82CE-4879-0A7E-0514-0BE54640BB93}"/>
              </a:ext>
            </a:extLst>
          </p:cNvPr>
          <p:cNvSpPr>
            <a:spLocks noGrp="1"/>
          </p:cNvSpPr>
          <p:nvPr>
            <p:ph type="dt" sz="half" idx="10"/>
          </p:nvPr>
        </p:nvSpPr>
        <p:spPr/>
        <p:txBody>
          <a:bodyPr/>
          <a:lstStyle/>
          <a:p>
            <a:fld id="{52BC64F0-0DD7-410E-A1ED-E7AFE825CC88}" type="datetime1">
              <a:rPr lang="en-US" smtClean="0"/>
              <a:t>10/5/2025</a:t>
            </a:fld>
            <a:endParaRPr lang="en-US" dirty="0"/>
          </a:p>
        </p:txBody>
      </p:sp>
      <p:sp>
        <p:nvSpPr>
          <p:cNvPr id="5" name="Footer Placeholder 4">
            <a:extLst>
              <a:ext uri="{FF2B5EF4-FFF2-40B4-BE49-F238E27FC236}">
                <a16:creationId xmlns:a16="http://schemas.microsoft.com/office/drawing/2014/main" id="{923E08C2-E625-F22F-D1F6-00380235296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AC6197-3682-3416-A900-B72404A728F7}"/>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274718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5F55-EB0C-9546-D6C5-5F1BF51353A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0750E57-578E-495E-34D2-F3CA93723C2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AE75548-9C84-B80C-92EE-F71A10AF4F73}"/>
              </a:ext>
            </a:extLst>
          </p:cNvPr>
          <p:cNvSpPr>
            <a:spLocks noGrp="1"/>
          </p:cNvSpPr>
          <p:nvPr>
            <p:ph type="dt" sz="half" idx="10"/>
          </p:nvPr>
        </p:nvSpPr>
        <p:spPr/>
        <p:txBody>
          <a:bodyPr/>
          <a:lstStyle/>
          <a:p>
            <a:fld id="{19FAAD18-1693-401A-81A4-055F194738CD}" type="datetime1">
              <a:rPr lang="en-US" smtClean="0"/>
              <a:t>10/5/2025</a:t>
            </a:fld>
            <a:endParaRPr lang="en-US"/>
          </a:p>
        </p:txBody>
      </p:sp>
      <p:sp>
        <p:nvSpPr>
          <p:cNvPr id="5" name="Footer Placeholder 4">
            <a:extLst>
              <a:ext uri="{FF2B5EF4-FFF2-40B4-BE49-F238E27FC236}">
                <a16:creationId xmlns:a16="http://schemas.microsoft.com/office/drawing/2014/main" id="{1ABDC6B9-2B4C-4286-3090-F84EDFF72A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0FB70E-2F72-ED6D-EA23-1C54F48D7B61}"/>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229322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304BF-DC72-B212-97AA-668E630942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8ED2F8ED-4577-6F1E-1328-7C9D8F8A4B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CDBF883-DAE6-6787-3AF4-F9E396C382F8}"/>
              </a:ext>
            </a:extLst>
          </p:cNvPr>
          <p:cNvSpPr>
            <a:spLocks noGrp="1"/>
          </p:cNvSpPr>
          <p:nvPr>
            <p:ph type="dt" sz="half" idx="10"/>
          </p:nvPr>
        </p:nvSpPr>
        <p:spPr/>
        <p:txBody>
          <a:bodyPr/>
          <a:lstStyle/>
          <a:p>
            <a:fld id="{C152D761-1931-49C4-BDC5-6626B2B9DA87}" type="datetime1">
              <a:rPr lang="en-US" smtClean="0"/>
              <a:t>10/5/2025</a:t>
            </a:fld>
            <a:endParaRPr lang="en-US" dirty="0"/>
          </a:p>
        </p:txBody>
      </p:sp>
      <p:sp>
        <p:nvSpPr>
          <p:cNvPr id="5" name="Footer Placeholder 4">
            <a:extLst>
              <a:ext uri="{FF2B5EF4-FFF2-40B4-BE49-F238E27FC236}">
                <a16:creationId xmlns:a16="http://schemas.microsoft.com/office/drawing/2014/main" id="{A334552E-BD05-8E36-AF57-3C374D21C12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EFEF08-82B8-F694-CA12-3F5BB8C03FA9}"/>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463997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9B606-9A01-7F82-CF62-9D52A396184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2AECBB1-BBE6-7435-D7BA-35538227281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D4431A3-BB1B-2B96-E5BC-2E921E0748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C1D620A-5838-B314-C544-CA28A4A6AE60}"/>
              </a:ext>
            </a:extLst>
          </p:cNvPr>
          <p:cNvSpPr>
            <a:spLocks noGrp="1"/>
          </p:cNvSpPr>
          <p:nvPr>
            <p:ph type="dt" sz="half" idx="10"/>
          </p:nvPr>
        </p:nvSpPr>
        <p:spPr/>
        <p:txBody>
          <a:bodyPr/>
          <a:lstStyle/>
          <a:p>
            <a:fld id="{402274EA-C550-4003-A520-69BF3CBE8C34}" type="datetime1">
              <a:rPr lang="en-US" smtClean="0"/>
              <a:t>10/5/2025</a:t>
            </a:fld>
            <a:endParaRPr lang="en-US" dirty="0"/>
          </a:p>
        </p:txBody>
      </p:sp>
      <p:sp>
        <p:nvSpPr>
          <p:cNvPr id="6" name="Footer Placeholder 5">
            <a:extLst>
              <a:ext uri="{FF2B5EF4-FFF2-40B4-BE49-F238E27FC236}">
                <a16:creationId xmlns:a16="http://schemas.microsoft.com/office/drawing/2014/main" id="{01106028-1FAF-5A84-59D4-69752739771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326CB14-2418-58CC-0ECD-14CFE5F1D039}"/>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9163993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CA6D5-68ED-86A9-D1CC-1CF06B7E6C34}"/>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A3CAAB5-6A8D-B053-7215-B75374BAC7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6960B2F-8910-AF6F-5B5C-C76AC867F41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132E640-9831-DBBE-9F0E-3B9DF01207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F979524-71EE-F48C-D9C9-273C4B1F375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D5F114A-5E0E-B3A1-340F-A58BABC6F1ED}"/>
              </a:ext>
            </a:extLst>
          </p:cNvPr>
          <p:cNvSpPr>
            <a:spLocks noGrp="1"/>
          </p:cNvSpPr>
          <p:nvPr>
            <p:ph type="dt" sz="half" idx="10"/>
          </p:nvPr>
        </p:nvSpPr>
        <p:spPr/>
        <p:txBody>
          <a:bodyPr/>
          <a:lstStyle/>
          <a:p>
            <a:fld id="{4650D6CD-B059-4215-93DA-98D6F18F4A08}" type="datetime1">
              <a:rPr lang="en-US" smtClean="0"/>
              <a:t>10/5/2025</a:t>
            </a:fld>
            <a:endParaRPr lang="en-US" dirty="0"/>
          </a:p>
        </p:txBody>
      </p:sp>
      <p:sp>
        <p:nvSpPr>
          <p:cNvPr id="8" name="Footer Placeholder 7">
            <a:extLst>
              <a:ext uri="{FF2B5EF4-FFF2-40B4-BE49-F238E27FC236}">
                <a16:creationId xmlns:a16="http://schemas.microsoft.com/office/drawing/2014/main" id="{68289E66-CF2E-D9DD-A103-C78F7EBFE82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34440FE-E26E-50DC-F173-53A4BBFE9C7D}"/>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903370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0C4A4-9498-13B3-C9CE-E89D7C0FBB3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A2D5D397-4BDC-A536-6CAB-DBC1062D81C3}"/>
              </a:ext>
            </a:extLst>
          </p:cNvPr>
          <p:cNvSpPr>
            <a:spLocks noGrp="1"/>
          </p:cNvSpPr>
          <p:nvPr>
            <p:ph type="dt" sz="half" idx="10"/>
          </p:nvPr>
        </p:nvSpPr>
        <p:spPr/>
        <p:txBody>
          <a:bodyPr/>
          <a:lstStyle/>
          <a:p>
            <a:fld id="{4E78FD73-6282-4BB5-ACA1-E89070650E58}" type="datetime1">
              <a:rPr lang="en-US" smtClean="0"/>
              <a:t>10/5/2025</a:t>
            </a:fld>
            <a:endParaRPr lang="en-US"/>
          </a:p>
        </p:txBody>
      </p:sp>
      <p:sp>
        <p:nvSpPr>
          <p:cNvPr id="4" name="Footer Placeholder 3">
            <a:extLst>
              <a:ext uri="{FF2B5EF4-FFF2-40B4-BE49-F238E27FC236}">
                <a16:creationId xmlns:a16="http://schemas.microsoft.com/office/drawing/2014/main" id="{F02D5D98-7545-AED5-4553-ADB19412519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409E13-5B4F-D179-A944-38743CC9F4D4}"/>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1147959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3D5270-5538-9B84-46A1-20EF62F64D76}"/>
              </a:ext>
            </a:extLst>
          </p:cNvPr>
          <p:cNvSpPr>
            <a:spLocks noGrp="1"/>
          </p:cNvSpPr>
          <p:nvPr>
            <p:ph type="dt" sz="half" idx="10"/>
          </p:nvPr>
        </p:nvSpPr>
        <p:spPr/>
        <p:txBody>
          <a:bodyPr/>
          <a:lstStyle/>
          <a:p>
            <a:fld id="{1F88651B-96D9-46CE-B092-0B3A94695359}" type="datetime1">
              <a:rPr lang="en-US" smtClean="0"/>
              <a:t>10/5/2025</a:t>
            </a:fld>
            <a:endParaRPr lang="en-US"/>
          </a:p>
        </p:txBody>
      </p:sp>
      <p:sp>
        <p:nvSpPr>
          <p:cNvPr id="3" name="Footer Placeholder 2">
            <a:extLst>
              <a:ext uri="{FF2B5EF4-FFF2-40B4-BE49-F238E27FC236}">
                <a16:creationId xmlns:a16="http://schemas.microsoft.com/office/drawing/2014/main" id="{7E26B632-E9FA-B5FA-EB0C-EF9DF6F4A73D}"/>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8FAA0187-0B9F-C8AE-F297-91A97FB7C0CE}"/>
              </a:ext>
            </a:extLst>
          </p:cNvPr>
          <p:cNvSpPr>
            <a:spLocks noGrp="1"/>
          </p:cNvSpPr>
          <p:nvPr>
            <p:ph type="sldNum" sz="quarter" idx="12"/>
          </p:nvPr>
        </p:nvSpPr>
        <p:spPr/>
        <p:txBody>
          <a:bodyPr/>
          <a:lstStyle/>
          <a:p>
            <a:fld id="{B4A918BC-4D43-4B42-B3C0-E7EBE25E6AF0}" type="slidenum">
              <a:rPr lang="en-US" smtClean="0"/>
              <a:t>‹#›</a:t>
            </a:fld>
            <a:endParaRPr lang="en-US"/>
          </a:p>
        </p:txBody>
      </p:sp>
    </p:spTree>
    <p:extLst>
      <p:ext uri="{BB962C8B-B14F-4D97-AF65-F5344CB8AC3E}">
        <p14:creationId xmlns:p14="http://schemas.microsoft.com/office/powerpoint/2010/main" val="32580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09421-780D-B2F9-A64A-39ACE21DC9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03EA2F4-8A88-3074-58F0-3CBD97C23FE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0D8F271-2E53-857C-FA36-8C61149F25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34CF2F-F252-05A2-7B49-9FA6931D5B7E}"/>
              </a:ext>
            </a:extLst>
          </p:cNvPr>
          <p:cNvSpPr>
            <a:spLocks noGrp="1"/>
          </p:cNvSpPr>
          <p:nvPr>
            <p:ph type="dt" sz="half" idx="10"/>
          </p:nvPr>
        </p:nvSpPr>
        <p:spPr/>
        <p:txBody>
          <a:bodyPr/>
          <a:lstStyle/>
          <a:p>
            <a:fld id="{B90B72C0-422F-4730-85D0-9BEA9AD9185E}" type="datetime1">
              <a:rPr lang="en-US" smtClean="0"/>
              <a:t>10/5/2025</a:t>
            </a:fld>
            <a:endParaRPr lang="en-US" dirty="0"/>
          </a:p>
        </p:txBody>
      </p:sp>
      <p:sp>
        <p:nvSpPr>
          <p:cNvPr id="6" name="Footer Placeholder 5">
            <a:extLst>
              <a:ext uri="{FF2B5EF4-FFF2-40B4-BE49-F238E27FC236}">
                <a16:creationId xmlns:a16="http://schemas.microsoft.com/office/drawing/2014/main" id="{569F4A76-D214-8EF0-5A8C-92FD93B1B9C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5C6121E-0297-9C4A-B030-67BCAA8EBA78}"/>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4383691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B87FF-661C-8E09-5AE6-EC68269FFA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39EE0DA-09AA-97CE-7B32-89C983E6EC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D140ABB-4763-94A8-4C44-5D29423EB5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A674A5-2962-B18B-C6CE-843D815B27D9}"/>
              </a:ext>
            </a:extLst>
          </p:cNvPr>
          <p:cNvSpPr>
            <a:spLocks noGrp="1"/>
          </p:cNvSpPr>
          <p:nvPr>
            <p:ph type="dt" sz="half" idx="10"/>
          </p:nvPr>
        </p:nvSpPr>
        <p:spPr/>
        <p:txBody>
          <a:bodyPr/>
          <a:lstStyle/>
          <a:p>
            <a:fld id="{89093573-61C9-43B5-A7BB-3CEFFCD2CC0A}" type="datetime1">
              <a:rPr lang="en-US" smtClean="0"/>
              <a:t>10/5/2025</a:t>
            </a:fld>
            <a:endParaRPr lang="en-US" dirty="0"/>
          </a:p>
        </p:txBody>
      </p:sp>
      <p:sp>
        <p:nvSpPr>
          <p:cNvPr id="6" name="Footer Placeholder 5">
            <a:extLst>
              <a:ext uri="{FF2B5EF4-FFF2-40B4-BE49-F238E27FC236}">
                <a16:creationId xmlns:a16="http://schemas.microsoft.com/office/drawing/2014/main" id="{8CA05660-1907-4A30-1B60-69DAE4BADB2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34918A2-4FC9-02B2-CE81-226B26206111}"/>
              </a:ext>
            </a:extLst>
          </p:cNvPr>
          <p:cNvSpPr>
            <a:spLocks noGrp="1"/>
          </p:cNvSpPr>
          <p:nvPr>
            <p:ph type="sldNum" sz="quarter" idx="12"/>
          </p:nvPr>
        </p:nvSpPr>
        <p:spPr/>
        <p:txBody>
          <a:bodyPr/>
          <a:lstStyle/>
          <a:p>
            <a:fld id="{B4A918BC-4D43-4B42-B3C0-E7EBE25E6AF0}" type="slidenum">
              <a:rPr lang="en-US" smtClean="0"/>
              <a:t>‹#›</a:t>
            </a:fld>
            <a:endParaRPr lang="en-US" dirty="0"/>
          </a:p>
        </p:txBody>
      </p:sp>
    </p:spTree>
    <p:extLst>
      <p:ext uri="{BB962C8B-B14F-4D97-AF65-F5344CB8AC3E}">
        <p14:creationId xmlns:p14="http://schemas.microsoft.com/office/powerpoint/2010/main" val="12365515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E5F4FA-A118-88A5-257B-A02520950D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DCC3AAA-0139-5C52-4BA8-B08CB59CBF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1E3EE74-AF5C-4186-2029-2A5DC3AD3D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6634A5-1375-42B7-A36D-BA8EC897A2CF}" type="datetime1">
              <a:rPr lang="en-US" smtClean="0"/>
              <a:t>10/5/2025</a:t>
            </a:fld>
            <a:endParaRPr lang="en-US" dirty="0"/>
          </a:p>
        </p:txBody>
      </p:sp>
      <p:sp>
        <p:nvSpPr>
          <p:cNvPr id="5" name="Footer Placeholder 4">
            <a:extLst>
              <a:ext uri="{FF2B5EF4-FFF2-40B4-BE49-F238E27FC236}">
                <a16:creationId xmlns:a16="http://schemas.microsoft.com/office/drawing/2014/main" id="{8C45A796-2221-049B-15C9-8ECAE24757F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355E6A5-0A5E-4B22-D0C2-57BF92A240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A918BC-4D43-4B42-B3C0-E7EBE25E6AF0}" type="slidenum">
              <a:rPr lang="en-US" smtClean="0"/>
              <a:pPr/>
              <a:t>‹#›</a:t>
            </a:fld>
            <a:endParaRPr lang="en-US" dirty="0"/>
          </a:p>
        </p:txBody>
      </p:sp>
    </p:spTree>
    <p:extLst>
      <p:ext uri="{BB962C8B-B14F-4D97-AF65-F5344CB8AC3E}">
        <p14:creationId xmlns:p14="http://schemas.microsoft.com/office/powerpoint/2010/main" val="2225348690"/>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microsoft.com/office/2018/10/relationships/comments" Target="../comments/modernComment_10B_7B06A3D0.xml"/><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CCB2C-B9F1-1027-472E-D21F96154751}"/>
              </a:ext>
            </a:extLst>
          </p:cNvPr>
          <p:cNvSpPr>
            <a:spLocks noGrp="1"/>
          </p:cNvSpPr>
          <p:nvPr>
            <p:ph type="ctrTitle"/>
          </p:nvPr>
        </p:nvSpPr>
        <p:spPr>
          <a:xfrm>
            <a:off x="481781" y="3692451"/>
            <a:ext cx="5281933" cy="2248083"/>
          </a:xfrm>
        </p:spPr>
        <p:txBody>
          <a:bodyPr anchor="ctr">
            <a:normAutofit/>
          </a:bodyPr>
          <a:lstStyle/>
          <a:p>
            <a:r>
              <a:rPr lang="en-US" sz="4000" dirty="0">
                <a:latin typeface="Arial" panose="020B0604020202020204" pitchFamily="34" charset="0"/>
                <a:cs typeface="Arial" panose="020B0604020202020204" pitchFamily="34" charset="0"/>
              </a:rPr>
              <a:t>Capstone Project:  Football Data Analysis </a:t>
            </a:r>
          </a:p>
        </p:txBody>
      </p:sp>
      <p:sp>
        <p:nvSpPr>
          <p:cNvPr id="3" name="Subtitle 2">
            <a:extLst>
              <a:ext uri="{FF2B5EF4-FFF2-40B4-BE49-F238E27FC236}">
                <a16:creationId xmlns:a16="http://schemas.microsoft.com/office/drawing/2014/main" id="{EA811F65-13A0-CBA8-8343-BED76633FF3D}"/>
              </a:ext>
            </a:extLst>
          </p:cNvPr>
          <p:cNvSpPr>
            <a:spLocks noGrp="1"/>
          </p:cNvSpPr>
          <p:nvPr>
            <p:ph type="subTitle" idx="1"/>
          </p:nvPr>
        </p:nvSpPr>
        <p:spPr>
          <a:xfrm>
            <a:off x="481781" y="1179434"/>
            <a:ext cx="5281935" cy="1986115"/>
          </a:xfrm>
        </p:spPr>
        <p:txBody>
          <a:bodyPr anchor="b">
            <a:normAutofit lnSpcReduction="10000"/>
          </a:bodyPr>
          <a:lstStyle/>
          <a:p>
            <a:pPr>
              <a:lnSpc>
                <a:spcPct val="100000"/>
              </a:lnSpc>
            </a:pPr>
            <a:r>
              <a:rPr lang="en-US" sz="2000" b="1" dirty="0">
                <a:latin typeface="Arial" panose="020B0604020202020204" pitchFamily="34" charset="0"/>
                <a:cs typeface="Arial" panose="020B0604020202020204" pitchFamily="34" charset="0"/>
              </a:rPr>
              <a:t>Name: </a:t>
            </a:r>
            <a:r>
              <a:rPr lang="en-US" sz="2000" dirty="0">
                <a:latin typeface="Arial" panose="020B0604020202020204" pitchFamily="34" charset="0"/>
                <a:cs typeface="Arial" panose="020B0604020202020204" pitchFamily="34" charset="0"/>
              </a:rPr>
              <a:t>&lt;</a:t>
            </a:r>
            <a:r>
              <a:rPr lang="en-IN" sz="2000" b="1" dirty="0"/>
              <a:t>Pawan Singh</a:t>
            </a:r>
            <a:r>
              <a:rPr lang="en-US" sz="2000" dirty="0">
                <a:latin typeface="Arial" panose="020B0604020202020204" pitchFamily="34" charset="0"/>
                <a:cs typeface="Arial" panose="020B0604020202020204" pitchFamily="34" charset="0"/>
              </a:rPr>
              <a:t>&gt;</a:t>
            </a:r>
          </a:p>
          <a:p>
            <a:pPr>
              <a:lnSpc>
                <a:spcPct val="100000"/>
              </a:lnSpc>
            </a:pPr>
            <a:r>
              <a:rPr lang="en-US" sz="2000" b="1" dirty="0">
                <a:latin typeface="Arial" panose="020B0604020202020204" pitchFamily="34" charset="0"/>
                <a:cs typeface="Arial" panose="020B0604020202020204" pitchFamily="34" charset="0"/>
              </a:rPr>
              <a:t>Enrolment Number: </a:t>
            </a:r>
            <a:r>
              <a:rPr lang="en-US" sz="2000" dirty="0">
                <a:latin typeface="Arial" panose="020B0604020202020204" pitchFamily="34" charset="0"/>
                <a:cs typeface="Arial" panose="020B0604020202020204" pitchFamily="34" charset="0"/>
              </a:rPr>
              <a:t>&lt;</a:t>
            </a:r>
            <a:r>
              <a:rPr lang="en-IN" sz="2000" b="1" dirty="0"/>
              <a:t>EN12025087161</a:t>
            </a:r>
            <a:r>
              <a:rPr lang="en-US" sz="2000" dirty="0">
                <a:latin typeface="Arial" panose="020B0604020202020204" pitchFamily="34" charset="0"/>
                <a:cs typeface="Arial" panose="020B0604020202020204" pitchFamily="34" charset="0"/>
              </a:rPr>
              <a:t>&gt;</a:t>
            </a:r>
          </a:p>
          <a:p>
            <a:pPr>
              <a:lnSpc>
                <a:spcPct val="100000"/>
              </a:lnSpc>
            </a:pPr>
            <a:r>
              <a:rPr lang="en-US" sz="2000" b="1" dirty="0">
                <a:latin typeface="Arial" panose="020B0604020202020204" pitchFamily="34" charset="0"/>
                <a:cs typeface="Arial" panose="020B0604020202020204" pitchFamily="34" charset="0"/>
              </a:rPr>
              <a:t>Batch Code</a:t>
            </a:r>
            <a:r>
              <a:rPr lang="en-US" sz="2000" dirty="0">
                <a:latin typeface="Arial" panose="020B0604020202020204" pitchFamily="34" charset="0"/>
                <a:cs typeface="Arial" panose="020B0604020202020204" pitchFamily="34" charset="0"/>
              </a:rPr>
              <a:t>: &lt;</a:t>
            </a:r>
            <a:r>
              <a:rPr lang="en-IN" sz="2000" b="1" dirty="0"/>
              <a:t>5029</a:t>
            </a:r>
            <a:r>
              <a:rPr lang="en-US" sz="2000" dirty="0">
                <a:latin typeface="Arial" panose="020B0604020202020204" pitchFamily="34" charset="0"/>
                <a:cs typeface="Arial" panose="020B0604020202020204" pitchFamily="34" charset="0"/>
              </a:rPr>
              <a:t>&gt;</a:t>
            </a:r>
          </a:p>
          <a:p>
            <a:pPr>
              <a:lnSpc>
                <a:spcPct val="100000"/>
              </a:lnSpc>
            </a:pPr>
            <a:r>
              <a:rPr lang="en-US" sz="2000" b="1" dirty="0">
                <a:latin typeface="Arial" panose="020B0604020202020204" pitchFamily="34" charset="0"/>
                <a:cs typeface="Arial" panose="020B0604020202020204" pitchFamily="34" charset="0"/>
              </a:rPr>
              <a:t>Mentor</a:t>
            </a:r>
            <a:r>
              <a:rPr lang="en-US" sz="2000" dirty="0">
                <a:latin typeface="Arial" panose="020B0604020202020204" pitchFamily="34" charset="0"/>
                <a:cs typeface="Arial" panose="020B0604020202020204" pitchFamily="34" charset="0"/>
              </a:rPr>
              <a:t>: </a:t>
            </a:r>
            <a:r>
              <a:rPr lang="en-US" sz="2000" i="1" dirty="0">
                <a:latin typeface="Arial" panose="020B0604020202020204" pitchFamily="34" charset="0"/>
                <a:cs typeface="Arial" panose="020B0604020202020204" pitchFamily="34" charset="0"/>
              </a:rPr>
              <a:t>&lt;</a:t>
            </a:r>
            <a:r>
              <a:rPr lang="en-IN" sz="2000" b="1" dirty="0"/>
              <a:t>Munna Pandey Sir</a:t>
            </a:r>
            <a:r>
              <a:rPr lang="en-US" sz="2000" i="1" dirty="0">
                <a:latin typeface="Arial" panose="020B0604020202020204" pitchFamily="34" charset="0"/>
                <a:cs typeface="Arial" panose="020B0604020202020204" pitchFamily="34" charset="0"/>
              </a:rPr>
              <a:t>&gt;</a:t>
            </a:r>
          </a:p>
          <a:p>
            <a:pPr>
              <a:lnSpc>
                <a:spcPct val="100000"/>
              </a:lnSpc>
            </a:pPr>
            <a:r>
              <a:rPr lang="en-US" sz="2000" b="1" dirty="0">
                <a:latin typeface="Arial" panose="020B0604020202020204" pitchFamily="34" charset="0"/>
                <a:cs typeface="Arial" panose="020B0604020202020204" pitchFamily="34" charset="0"/>
              </a:rPr>
              <a:t>Wave:&lt;</a:t>
            </a:r>
            <a:r>
              <a:rPr lang="en-IN" sz="2000" b="1" dirty="0"/>
              <a:t>DA474AS47</a:t>
            </a:r>
            <a:r>
              <a:rPr lang="en-US" sz="2000" b="1" dirty="0">
                <a:latin typeface="Arial" panose="020B0604020202020204" pitchFamily="34" charset="0"/>
                <a:cs typeface="Arial" panose="020B0604020202020204" pitchFamily="34" charset="0"/>
              </a:rPr>
              <a:t>&gt;</a:t>
            </a:r>
          </a:p>
        </p:txBody>
      </p:sp>
      <p:sp>
        <p:nvSpPr>
          <p:cNvPr id="6" name="Slide Number Placeholder 5">
            <a:extLst>
              <a:ext uri="{FF2B5EF4-FFF2-40B4-BE49-F238E27FC236}">
                <a16:creationId xmlns:a16="http://schemas.microsoft.com/office/drawing/2014/main" id="{29011D31-C950-F4B9-D9A7-0451F7161175}"/>
              </a:ext>
            </a:extLst>
          </p:cNvPr>
          <p:cNvSpPr>
            <a:spLocks noGrp="1"/>
          </p:cNvSpPr>
          <p:nvPr>
            <p:ph type="sldNum" sz="quarter" idx="12"/>
          </p:nvPr>
        </p:nvSpPr>
        <p:spPr/>
        <p:txBody>
          <a:bodyPr/>
          <a:lstStyle/>
          <a:p>
            <a:fld id="{B4A918BC-4D43-4B42-B3C0-E7EBE25E6AF0}" type="slidenum">
              <a:rPr lang="en-US" smtClean="0">
                <a:latin typeface="Arial" panose="020B0604020202020204" pitchFamily="34" charset="0"/>
                <a:cs typeface="Arial" panose="020B0604020202020204" pitchFamily="34" charset="0"/>
              </a:rPr>
              <a:t>1</a:t>
            </a:fld>
            <a:endParaRPr lang="en-US"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0F8CFD2F-6E98-9D5B-C8B4-20B1A3510C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136525"/>
            <a:ext cx="6858000" cy="6858000"/>
          </a:xfrm>
          <a:prstGeom prst="rect">
            <a:avLst/>
          </a:prstGeom>
        </p:spPr>
      </p:pic>
    </p:spTree>
    <p:extLst>
      <p:ext uri="{BB962C8B-B14F-4D97-AF65-F5344CB8AC3E}">
        <p14:creationId xmlns:p14="http://schemas.microsoft.com/office/powerpoint/2010/main" val="299717227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69CD336-A732-963D-58E1-0370CEB46E96}"/>
              </a:ext>
            </a:extLst>
          </p:cNvPr>
          <p:cNvSpPr>
            <a:spLocks noGrp="1"/>
          </p:cNvSpPr>
          <p:nvPr>
            <p:ph type="sldNum" sz="quarter" idx="12"/>
          </p:nvPr>
        </p:nvSpPr>
        <p:spPr/>
        <p:txBody>
          <a:bodyPr/>
          <a:lstStyle/>
          <a:p>
            <a:fld id="{B4A918BC-4D43-4B42-B3C0-E7EBE25E6AF0}" type="slidenum">
              <a:rPr lang="en-US" smtClean="0"/>
              <a:t>10</a:t>
            </a:fld>
            <a:endParaRPr lang="en-US" dirty="0"/>
          </a:p>
        </p:txBody>
      </p:sp>
      <p:pic>
        <p:nvPicPr>
          <p:cNvPr id="10" name="Picture 9">
            <a:extLst>
              <a:ext uri="{FF2B5EF4-FFF2-40B4-BE49-F238E27FC236}">
                <a16:creationId xmlns:a16="http://schemas.microsoft.com/office/drawing/2014/main" id="{A85A50DE-2E79-E221-8FBD-A7DFDDF1A0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56913"/>
            <a:ext cx="6420465" cy="3410058"/>
          </a:xfrm>
          <a:prstGeom prst="rect">
            <a:avLst/>
          </a:prstGeom>
        </p:spPr>
      </p:pic>
      <p:sp>
        <p:nvSpPr>
          <p:cNvPr id="11" name="Rectangle: Rounded Corners 10">
            <a:extLst>
              <a:ext uri="{FF2B5EF4-FFF2-40B4-BE49-F238E27FC236}">
                <a16:creationId xmlns:a16="http://schemas.microsoft.com/office/drawing/2014/main" id="{11B0219C-1858-B497-8EFE-C0E5C7AA9057}"/>
              </a:ext>
            </a:extLst>
          </p:cNvPr>
          <p:cNvSpPr/>
          <p:nvPr/>
        </p:nvSpPr>
        <p:spPr>
          <a:xfrm>
            <a:off x="3077496" y="136525"/>
            <a:ext cx="6499123" cy="796413"/>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E11ABF24-954F-A1D9-04C8-64CAB73460F7}"/>
              </a:ext>
            </a:extLst>
          </p:cNvPr>
          <p:cNvSpPr txBox="1"/>
          <p:nvPr/>
        </p:nvSpPr>
        <p:spPr>
          <a:xfrm>
            <a:off x="2846438" y="255953"/>
            <a:ext cx="6499123" cy="861774"/>
          </a:xfrm>
          <a:prstGeom prst="rect">
            <a:avLst/>
          </a:prstGeom>
          <a:noFill/>
        </p:spPr>
        <p:txBody>
          <a:bodyPr wrap="square" rtlCol="0">
            <a:spAutoFit/>
          </a:bodyPr>
          <a:lstStyle/>
          <a:p>
            <a:pPr algn="ctr"/>
            <a:r>
              <a:rPr lang="en-IN" sz="3200" b="1" dirty="0"/>
              <a:t>&lt;&lt;</a:t>
            </a:r>
            <a:r>
              <a:rPr lang="en-IN" sz="3200" b="1" u="sng" dirty="0"/>
              <a:t>Referee Analysis</a:t>
            </a:r>
            <a:r>
              <a:rPr lang="en-IN" sz="3200" b="1" dirty="0"/>
              <a:t>&gt;&gt;</a:t>
            </a:r>
          </a:p>
          <a:p>
            <a:endParaRPr lang="en-IN" dirty="0"/>
          </a:p>
        </p:txBody>
      </p:sp>
      <p:pic>
        <p:nvPicPr>
          <p:cNvPr id="16" name="Picture 15">
            <a:extLst>
              <a:ext uri="{FF2B5EF4-FFF2-40B4-BE49-F238E27FC236}">
                <a16:creationId xmlns:a16="http://schemas.microsoft.com/office/drawing/2014/main" id="{7F01BCE3-09BB-4EE4-7B7D-7A0B64DE1E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0465" y="956912"/>
            <a:ext cx="5466735" cy="3386084"/>
          </a:xfrm>
          <a:prstGeom prst="rect">
            <a:avLst/>
          </a:prstGeom>
        </p:spPr>
      </p:pic>
      <p:sp>
        <p:nvSpPr>
          <p:cNvPr id="18" name="Rectangle: Rounded Corners 17">
            <a:extLst>
              <a:ext uri="{FF2B5EF4-FFF2-40B4-BE49-F238E27FC236}">
                <a16:creationId xmlns:a16="http://schemas.microsoft.com/office/drawing/2014/main" id="{BC114169-E2B2-74A5-B8B4-3EAA5CECBC05}"/>
              </a:ext>
            </a:extLst>
          </p:cNvPr>
          <p:cNvSpPr/>
          <p:nvPr/>
        </p:nvSpPr>
        <p:spPr>
          <a:xfrm>
            <a:off x="0" y="4366971"/>
            <a:ext cx="12192000" cy="2491029"/>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D650E828-03D2-18BB-3CB1-C36FEA21D93F}"/>
              </a:ext>
            </a:extLst>
          </p:cNvPr>
          <p:cNvSpPr txBox="1"/>
          <p:nvPr/>
        </p:nvSpPr>
        <p:spPr>
          <a:xfrm>
            <a:off x="127819" y="4527785"/>
            <a:ext cx="11877368" cy="2308324"/>
          </a:xfrm>
          <a:prstGeom prst="rect">
            <a:avLst/>
          </a:prstGeom>
          <a:noFill/>
        </p:spPr>
        <p:txBody>
          <a:bodyPr wrap="square" rtlCol="0">
            <a:spAutoFit/>
          </a:bodyPr>
          <a:lstStyle/>
          <a:p>
            <a:r>
              <a:rPr lang="en-US" b="1" dirty="0"/>
              <a:t>For Image 1: Total Goals Distribution</a:t>
            </a:r>
          </a:p>
          <a:p>
            <a:r>
              <a:rPr lang="en-US" dirty="0"/>
              <a:t>A small number of players score the majority of goals, shown by the steep initial drop in the bar heights (Pareto effect).</a:t>
            </a:r>
          </a:p>
          <a:p>
            <a:r>
              <a:rPr lang="en-US" dirty="0"/>
              <a:t>The cumulative goal percentage approaches 100% as more players are included, indicating goal concentration among top scorers.</a:t>
            </a:r>
          </a:p>
          <a:p>
            <a:r>
              <a:rPr lang="en-US" b="1" dirty="0"/>
              <a:t>For Image 2: Referee Count by Match Outcome</a:t>
            </a:r>
          </a:p>
          <a:p>
            <a:r>
              <a:rPr lang="en-US" dirty="0"/>
              <a:t>Referees oversee more matches ending in draws, followed closely by wins, with losses being the least frequent outcome.</a:t>
            </a:r>
          </a:p>
          <a:p>
            <a:r>
              <a:rPr lang="en-US" dirty="0"/>
              <a:t>There is a relatively balanced distribution of referees across different match outcomes.</a:t>
            </a:r>
          </a:p>
          <a:p>
            <a:endParaRPr lang="en-IN" dirty="0"/>
          </a:p>
        </p:txBody>
      </p:sp>
    </p:spTree>
    <p:extLst>
      <p:ext uri="{BB962C8B-B14F-4D97-AF65-F5344CB8AC3E}">
        <p14:creationId xmlns:p14="http://schemas.microsoft.com/office/powerpoint/2010/main" val="110385959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FC71961-38BE-FDD8-C555-AFE54270485D}"/>
              </a:ext>
            </a:extLst>
          </p:cNvPr>
          <p:cNvSpPr>
            <a:spLocks noGrp="1"/>
          </p:cNvSpPr>
          <p:nvPr>
            <p:ph type="sldNum" sz="quarter" idx="12"/>
          </p:nvPr>
        </p:nvSpPr>
        <p:spPr/>
        <p:txBody>
          <a:bodyPr/>
          <a:lstStyle/>
          <a:p>
            <a:fld id="{B4A918BC-4D43-4B42-B3C0-E7EBE25E6AF0}" type="slidenum">
              <a:rPr lang="en-US" smtClean="0"/>
              <a:t>11</a:t>
            </a:fld>
            <a:endParaRPr lang="en-US" dirty="0"/>
          </a:p>
        </p:txBody>
      </p:sp>
      <p:pic>
        <p:nvPicPr>
          <p:cNvPr id="6" name="Picture 5">
            <a:extLst>
              <a:ext uri="{FF2B5EF4-FFF2-40B4-BE49-F238E27FC236}">
                <a16:creationId xmlns:a16="http://schemas.microsoft.com/office/drawing/2014/main" id="{FD6994B2-CB88-6C9E-F821-D57D2A1F64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174" y="530229"/>
            <a:ext cx="5839640" cy="2657846"/>
          </a:xfrm>
          <a:prstGeom prst="rect">
            <a:avLst/>
          </a:prstGeom>
        </p:spPr>
      </p:pic>
      <p:pic>
        <p:nvPicPr>
          <p:cNvPr id="8" name="Picture 7">
            <a:extLst>
              <a:ext uri="{FF2B5EF4-FFF2-40B4-BE49-F238E27FC236}">
                <a16:creationId xmlns:a16="http://schemas.microsoft.com/office/drawing/2014/main" id="{922127D0-0A79-BD19-6C2C-C8CF92F8C0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64" y="3999131"/>
            <a:ext cx="5918659" cy="2686425"/>
          </a:xfrm>
          <a:prstGeom prst="rect">
            <a:avLst/>
          </a:prstGeom>
        </p:spPr>
      </p:pic>
      <p:sp>
        <p:nvSpPr>
          <p:cNvPr id="11" name="TextBox 10">
            <a:extLst>
              <a:ext uri="{FF2B5EF4-FFF2-40B4-BE49-F238E27FC236}">
                <a16:creationId xmlns:a16="http://schemas.microsoft.com/office/drawing/2014/main" id="{9B964B1D-632E-98F4-496A-C01F1C821983}"/>
              </a:ext>
            </a:extLst>
          </p:cNvPr>
          <p:cNvSpPr txBox="1"/>
          <p:nvPr/>
        </p:nvSpPr>
        <p:spPr>
          <a:xfrm>
            <a:off x="117988" y="3270437"/>
            <a:ext cx="5908826" cy="646331"/>
          </a:xfrm>
          <a:prstGeom prst="rect">
            <a:avLst/>
          </a:prstGeom>
          <a:noFill/>
        </p:spPr>
        <p:txBody>
          <a:bodyPr wrap="square" rtlCol="0">
            <a:spAutoFit/>
          </a:bodyPr>
          <a:lstStyle/>
          <a:p>
            <a:pPr marL="285750" indent="-285750">
              <a:buFont typeface="Wingdings" panose="05000000000000000000" pitchFamily="2" charset="2"/>
              <a:buChar char="Ø"/>
            </a:pPr>
            <a:r>
              <a:rPr lang="en-US" b="1" u="sng" dirty="0"/>
              <a:t>Trends in frequency of goals, assists, and cards over seasons, competition types, or rounds</a:t>
            </a:r>
            <a:endParaRPr lang="en-IN" b="1" u="sng" dirty="0"/>
          </a:p>
        </p:txBody>
      </p:sp>
      <p:sp>
        <p:nvSpPr>
          <p:cNvPr id="12" name="TextBox 11">
            <a:extLst>
              <a:ext uri="{FF2B5EF4-FFF2-40B4-BE49-F238E27FC236}">
                <a16:creationId xmlns:a16="http://schemas.microsoft.com/office/drawing/2014/main" id="{C28F3AC7-214D-BD33-9BB4-8F8976B80570}"/>
              </a:ext>
            </a:extLst>
          </p:cNvPr>
          <p:cNvSpPr txBox="1"/>
          <p:nvPr/>
        </p:nvSpPr>
        <p:spPr>
          <a:xfrm>
            <a:off x="187174" y="78534"/>
            <a:ext cx="6523581" cy="369332"/>
          </a:xfrm>
          <a:prstGeom prst="rect">
            <a:avLst/>
          </a:prstGeom>
          <a:noFill/>
        </p:spPr>
        <p:txBody>
          <a:bodyPr wrap="none" rtlCol="0">
            <a:spAutoFit/>
          </a:bodyPr>
          <a:lstStyle/>
          <a:p>
            <a:pPr marL="285750" indent="-285750">
              <a:buFont typeface="Wingdings" panose="05000000000000000000" pitchFamily="2" charset="2"/>
              <a:buChar char="Ø"/>
            </a:pPr>
            <a:r>
              <a:rPr lang="en-US" b="1" u="sng" dirty="0"/>
              <a:t>Relationship between attendance and events like goals or cards</a:t>
            </a:r>
            <a:endParaRPr lang="en-IN" b="1" u="sng" dirty="0"/>
          </a:p>
        </p:txBody>
      </p:sp>
      <p:sp>
        <p:nvSpPr>
          <p:cNvPr id="17" name="Rectangle: Rounded Corners 16">
            <a:extLst>
              <a:ext uri="{FF2B5EF4-FFF2-40B4-BE49-F238E27FC236}">
                <a16:creationId xmlns:a16="http://schemas.microsoft.com/office/drawing/2014/main" id="{6A48B607-EA72-02A4-1DEE-8B6473228AB5}"/>
              </a:ext>
            </a:extLst>
          </p:cNvPr>
          <p:cNvSpPr/>
          <p:nvPr/>
        </p:nvSpPr>
        <p:spPr>
          <a:xfrm>
            <a:off x="6931742" y="0"/>
            <a:ext cx="5233227" cy="575950"/>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B2811B3C-33C1-7A03-9180-AA4DBBE12764}"/>
              </a:ext>
            </a:extLst>
          </p:cNvPr>
          <p:cNvSpPr txBox="1"/>
          <p:nvPr/>
        </p:nvSpPr>
        <p:spPr>
          <a:xfrm>
            <a:off x="8373637" y="35149"/>
            <a:ext cx="2107549" cy="523220"/>
          </a:xfrm>
          <a:prstGeom prst="rect">
            <a:avLst/>
          </a:prstGeom>
          <a:noFill/>
        </p:spPr>
        <p:txBody>
          <a:bodyPr wrap="square" rtlCol="0">
            <a:spAutoFit/>
          </a:bodyPr>
          <a:lstStyle/>
          <a:p>
            <a:pPr algn="ctr"/>
            <a:r>
              <a:rPr lang="en-IN" sz="2800" b="1" u="sng" dirty="0">
                <a:solidFill>
                  <a:schemeClr val="bg1"/>
                </a:solidFill>
              </a:rPr>
              <a:t>MySQL</a:t>
            </a:r>
          </a:p>
        </p:txBody>
      </p:sp>
      <p:sp>
        <p:nvSpPr>
          <p:cNvPr id="2" name="TextBox 1">
            <a:extLst>
              <a:ext uri="{FF2B5EF4-FFF2-40B4-BE49-F238E27FC236}">
                <a16:creationId xmlns:a16="http://schemas.microsoft.com/office/drawing/2014/main" id="{5DB3DB81-4C2D-24A6-BDE9-F0D50FF33C2C}"/>
              </a:ext>
            </a:extLst>
          </p:cNvPr>
          <p:cNvSpPr txBox="1"/>
          <p:nvPr/>
        </p:nvSpPr>
        <p:spPr>
          <a:xfrm>
            <a:off x="7000568" y="1150374"/>
            <a:ext cx="5073445" cy="2031325"/>
          </a:xfrm>
          <a:prstGeom prst="rect">
            <a:avLst/>
          </a:prstGeom>
          <a:noFill/>
        </p:spPr>
        <p:txBody>
          <a:bodyPr wrap="square" rtlCol="0">
            <a:spAutoFit/>
          </a:bodyPr>
          <a:lstStyle/>
          <a:p>
            <a:r>
              <a:rPr lang="en-US" b="1" dirty="0"/>
              <a:t>Attendance vs Events:</a:t>
            </a:r>
            <a:r>
              <a:rPr lang="en-US" dirty="0"/>
              <a:t> This query examines how match attendance correlates with total goals, yellow cards, and red cards across games with different attendance figures. It helps understand whether larger crowds are associated with more scoring or disciplinary actions.</a:t>
            </a:r>
          </a:p>
          <a:p>
            <a:endParaRPr lang="en-IN" dirty="0"/>
          </a:p>
        </p:txBody>
      </p:sp>
      <p:sp>
        <p:nvSpPr>
          <p:cNvPr id="5" name="TextBox 4">
            <a:extLst>
              <a:ext uri="{FF2B5EF4-FFF2-40B4-BE49-F238E27FC236}">
                <a16:creationId xmlns:a16="http://schemas.microsoft.com/office/drawing/2014/main" id="{F9109314-6450-5C25-0AA0-B894EF6FA517}"/>
              </a:ext>
            </a:extLst>
          </p:cNvPr>
          <p:cNvSpPr txBox="1"/>
          <p:nvPr/>
        </p:nvSpPr>
        <p:spPr>
          <a:xfrm>
            <a:off x="7000568" y="4188542"/>
            <a:ext cx="5043768" cy="1477328"/>
          </a:xfrm>
          <a:prstGeom prst="rect">
            <a:avLst/>
          </a:prstGeom>
          <a:noFill/>
        </p:spPr>
        <p:txBody>
          <a:bodyPr wrap="square" rtlCol="0">
            <a:spAutoFit/>
          </a:bodyPr>
          <a:lstStyle/>
          <a:p>
            <a:r>
              <a:rPr lang="en-US" b="1" dirty="0"/>
              <a:t>Trends Over Seasons and Competitions:</a:t>
            </a:r>
            <a:r>
              <a:rPr lang="en-US" dirty="0"/>
              <a:t> This query analyzes how the total counts of goals, assists, and cards vary by season, competition type, and round. It shows patterns and fluctuations in these key events over time and competition stages.</a:t>
            </a:r>
          </a:p>
        </p:txBody>
      </p:sp>
      <p:cxnSp>
        <p:nvCxnSpPr>
          <p:cNvPr id="9" name="Straight Arrow Connector 8">
            <a:extLst>
              <a:ext uri="{FF2B5EF4-FFF2-40B4-BE49-F238E27FC236}">
                <a16:creationId xmlns:a16="http://schemas.microsoft.com/office/drawing/2014/main" id="{71E8F6AF-5DA7-8597-2129-836CAA78C2FE}"/>
              </a:ext>
            </a:extLst>
          </p:cNvPr>
          <p:cNvCxnSpPr>
            <a:stCxn id="6" idx="3"/>
          </p:cNvCxnSpPr>
          <p:nvPr/>
        </p:nvCxnSpPr>
        <p:spPr>
          <a:xfrm>
            <a:off x="6026814" y="1859152"/>
            <a:ext cx="904928" cy="2864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049F1268-B0FB-E64E-DB6D-E43A2B935FE8}"/>
              </a:ext>
            </a:extLst>
          </p:cNvPr>
          <p:cNvCxnSpPr>
            <a:endCxn id="5" idx="1"/>
          </p:cNvCxnSpPr>
          <p:nvPr/>
        </p:nvCxnSpPr>
        <p:spPr>
          <a:xfrm flipV="1">
            <a:off x="6096000" y="4965290"/>
            <a:ext cx="835742" cy="688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0" name="Frame 19">
            <a:extLst>
              <a:ext uri="{FF2B5EF4-FFF2-40B4-BE49-F238E27FC236}">
                <a16:creationId xmlns:a16="http://schemas.microsoft.com/office/drawing/2014/main" id="{25AB73F1-DBAD-4722-7CFA-68F67A49189C}"/>
              </a:ext>
            </a:extLst>
          </p:cNvPr>
          <p:cNvSpPr/>
          <p:nvPr/>
        </p:nvSpPr>
        <p:spPr>
          <a:xfrm>
            <a:off x="6597444" y="733715"/>
            <a:ext cx="5721473" cy="2454360"/>
          </a:xfrm>
          <a:prstGeom prst="fram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IN">
              <a:solidFill>
                <a:schemeClr val="tx1"/>
              </a:solidFill>
            </a:endParaRPr>
          </a:p>
        </p:txBody>
      </p:sp>
      <p:sp>
        <p:nvSpPr>
          <p:cNvPr id="21" name="Frame 20">
            <a:extLst>
              <a:ext uri="{FF2B5EF4-FFF2-40B4-BE49-F238E27FC236}">
                <a16:creationId xmlns:a16="http://schemas.microsoft.com/office/drawing/2014/main" id="{9AE3D7FB-5EED-65E9-10FE-C45B38E2AD31}"/>
              </a:ext>
            </a:extLst>
          </p:cNvPr>
          <p:cNvSpPr/>
          <p:nvPr/>
        </p:nvSpPr>
        <p:spPr>
          <a:xfrm>
            <a:off x="6710755" y="3736258"/>
            <a:ext cx="5481245" cy="2290916"/>
          </a:xfrm>
          <a:prstGeom prst="fram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3225818123"/>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71D0DA4-BA2E-B201-B8AA-7EEE764F91A7}"/>
              </a:ext>
            </a:extLst>
          </p:cNvPr>
          <p:cNvSpPr>
            <a:spLocks noGrp="1"/>
          </p:cNvSpPr>
          <p:nvPr>
            <p:ph type="sldNum" sz="quarter" idx="12"/>
          </p:nvPr>
        </p:nvSpPr>
        <p:spPr/>
        <p:txBody>
          <a:bodyPr/>
          <a:lstStyle/>
          <a:p>
            <a:fld id="{B4A918BC-4D43-4B42-B3C0-E7EBE25E6AF0}" type="slidenum">
              <a:rPr lang="en-US" smtClean="0"/>
              <a:t>12</a:t>
            </a:fld>
            <a:endParaRPr lang="en-US"/>
          </a:p>
        </p:txBody>
      </p:sp>
      <p:pic>
        <p:nvPicPr>
          <p:cNvPr id="10" name="Picture 9">
            <a:extLst>
              <a:ext uri="{FF2B5EF4-FFF2-40B4-BE49-F238E27FC236}">
                <a16:creationId xmlns:a16="http://schemas.microsoft.com/office/drawing/2014/main" id="{932D5065-A21B-4BFF-0D39-BFD4E9DD4D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289" y="648292"/>
            <a:ext cx="5015970" cy="2648320"/>
          </a:xfrm>
          <a:prstGeom prst="rect">
            <a:avLst/>
          </a:prstGeom>
        </p:spPr>
      </p:pic>
      <p:sp>
        <p:nvSpPr>
          <p:cNvPr id="5" name="TextBox 4">
            <a:extLst>
              <a:ext uri="{FF2B5EF4-FFF2-40B4-BE49-F238E27FC236}">
                <a16:creationId xmlns:a16="http://schemas.microsoft.com/office/drawing/2014/main" id="{767EF43C-D429-A097-6239-7149E4694590}"/>
              </a:ext>
            </a:extLst>
          </p:cNvPr>
          <p:cNvSpPr txBox="1"/>
          <p:nvPr/>
        </p:nvSpPr>
        <p:spPr>
          <a:xfrm>
            <a:off x="628463" y="278960"/>
            <a:ext cx="5321008" cy="369332"/>
          </a:xfrm>
          <a:prstGeom prst="rect">
            <a:avLst/>
          </a:prstGeom>
          <a:noFill/>
        </p:spPr>
        <p:txBody>
          <a:bodyPr wrap="none" rtlCol="0">
            <a:spAutoFit/>
          </a:bodyPr>
          <a:lstStyle/>
          <a:p>
            <a:pPr marL="285750" indent="-285750">
              <a:buFont typeface="Wingdings" panose="05000000000000000000" pitchFamily="2" charset="2"/>
              <a:buChar char="Ø"/>
            </a:pPr>
            <a:r>
              <a:rPr lang="en-US" dirty="0"/>
              <a:t> </a:t>
            </a:r>
            <a:r>
              <a:rPr lang="en-US" b="1" u="sng" dirty="0"/>
              <a:t>Player events before and after contract expiration </a:t>
            </a:r>
            <a:endParaRPr lang="en-IN" b="1" u="sng" dirty="0"/>
          </a:p>
        </p:txBody>
      </p:sp>
      <p:pic>
        <p:nvPicPr>
          <p:cNvPr id="15" name="Picture 14">
            <a:extLst>
              <a:ext uri="{FF2B5EF4-FFF2-40B4-BE49-F238E27FC236}">
                <a16:creationId xmlns:a16="http://schemas.microsoft.com/office/drawing/2014/main" id="{8CC15996-52C1-E9ED-63B4-54EB4876C48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463" y="4025524"/>
            <a:ext cx="4601217" cy="2695951"/>
          </a:xfrm>
          <a:prstGeom prst="rect">
            <a:avLst/>
          </a:prstGeom>
        </p:spPr>
      </p:pic>
      <p:sp>
        <p:nvSpPr>
          <p:cNvPr id="16" name="TextBox 15">
            <a:extLst>
              <a:ext uri="{FF2B5EF4-FFF2-40B4-BE49-F238E27FC236}">
                <a16:creationId xmlns:a16="http://schemas.microsoft.com/office/drawing/2014/main" id="{6F817398-6031-8182-2AF7-5F8C18F7C828}"/>
              </a:ext>
            </a:extLst>
          </p:cNvPr>
          <p:cNvSpPr txBox="1"/>
          <p:nvPr/>
        </p:nvSpPr>
        <p:spPr>
          <a:xfrm>
            <a:off x="628463" y="3561389"/>
            <a:ext cx="5233227" cy="369332"/>
          </a:xfrm>
          <a:prstGeom prst="rect">
            <a:avLst/>
          </a:prstGeom>
          <a:noFill/>
        </p:spPr>
        <p:txBody>
          <a:bodyPr wrap="none" rtlCol="0">
            <a:spAutoFit/>
          </a:bodyPr>
          <a:lstStyle/>
          <a:p>
            <a:pPr marL="285750" indent="-285750">
              <a:buFont typeface="Wingdings" panose="05000000000000000000" pitchFamily="2" charset="2"/>
              <a:buChar char="Ø"/>
            </a:pPr>
            <a:r>
              <a:rPr lang="en-US" b="1" u="sng" dirty="0"/>
              <a:t>Impact top ten player on goals or cards in a match</a:t>
            </a:r>
            <a:endParaRPr lang="en-IN" b="1" u="sng" dirty="0"/>
          </a:p>
        </p:txBody>
      </p:sp>
      <p:sp>
        <p:nvSpPr>
          <p:cNvPr id="6" name="Rectangle: Rounded Corners 5">
            <a:extLst>
              <a:ext uri="{FF2B5EF4-FFF2-40B4-BE49-F238E27FC236}">
                <a16:creationId xmlns:a16="http://schemas.microsoft.com/office/drawing/2014/main" id="{F41C36D8-E9CF-4381-C7BA-EC21AC43AD16}"/>
              </a:ext>
            </a:extLst>
          </p:cNvPr>
          <p:cNvSpPr/>
          <p:nvPr/>
        </p:nvSpPr>
        <p:spPr>
          <a:xfrm>
            <a:off x="6931742" y="0"/>
            <a:ext cx="5233227" cy="575950"/>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75CAF7C3-FA60-EAF5-9CEC-EB1DD56A7CA7}"/>
              </a:ext>
            </a:extLst>
          </p:cNvPr>
          <p:cNvSpPr txBox="1"/>
          <p:nvPr/>
        </p:nvSpPr>
        <p:spPr>
          <a:xfrm>
            <a:off x="8373637" y="35149"/>
            <a:ext cx="2107549" cy="523220"/>
          </a:xfrm>
          <a:prstGeom prst="rect">
            <a:avLst/>
          </a:prstGeom>
          <a:noFill/>
        </p:spPr>
        <p:txBody>
          <a:bodyPr wrap="square" rtlCol="0">
            <a:spAutoFit/>
          </a:bodyPr>
          <a:lstStyle/>
          <a:p>
            <a:pPr algn="ctr"/>
            <a:r>
              <a:rPr lang="en-IN" sz="2800" b="1" u="sng" dirty="0">
                <a:solidFill>
                  <a:schemeClr val="bg1"/>
                </a:solidFill>
              </a:rPr>
              <a:t>MySQL</a:t>
            </a:r>
          </a:p>
        </p:txBody>
      </p:sp>
      <p:sp>
        <p:nvSpPr>
          <p:cNvPr id="12" name="TextBox 11">
            <a:extLst>
              <a:ext uri="{FF2B5EF4-FFF2-40B4-BE49-F238E27FC236}">
                <a16:creationId xmlns:a16="http://schemas.microsoft.com/office/drawing/2014/main" id="{A395F7E6-41CE-CC0E-C086-CE59B0415396}"/>
              </a:ext>
            </a:extLst>
          </p:cNvPr>
          <p:cNvSpPr txBox="1"/>
          <p:nvPr/>
        </p:nvSpPr>
        <p:spPr>
          <a:xfrm>
            <a:off x="6489289" y="1170482"/>
            <a:ext cx="5358581" cy="1477328"/>
          </a:xfrm>
          <a:prstGeom prst="rect">
            <a:avLst/>
          </a:prstGeom>
          <a:noFill/>
        </p:spPr>
        <p:txBody>
          <a:bodyPr wrap="square" rtlCol="0">
            <a:spAutoFit/>
          </a:bodyPr>
          <a:lstStyle/>
          <a:p>
            <a:r>
              <a:rPr lang="en-US" b="1" dirty="0"/>
              <a:t>Player Events Before and After Contract Expiration:</a:t>
            </a:r>
            <a:r>
              <a:rPr lang="en-US" dirty="0"/>
              <a:t> This query compares player performance metrics (goals, assists, cards) in periods before and after their contracts expired, highlighting how player contributions might change around contract status.</a:t>
            </a:r>
          </a:p>
        </p:txBody>
      </p:sp>
      <p:sp>
        <p:nvSpPr>
          <p:cNvPr id="13" name="TextBox 12">
            <a:extLst>
              <a:ext uri="{FF2B5EF4-FFF2-40B4-BE49-F238E27FC236}">
                <a16:creationId xmlns:a16="http://schemas.microsoft.com/office/drawing/2014/main" id="{F8104D3C-6A71-7AE3-BEE3-2C86E1A4495B}"/>
              </a:ext>
            </a:extLst>
          </p:cNvPr>
          <p:cNvSpPr txBox="1"/>
          <p:nvPr/>
        </p:nvSpPr>
        <p:spPr>
          <a:xfrm>
            <a:off x="6617109" y="4561489"/>
            <a:ext cx="5102942" cy="1200329"/>
          </a:xfrm>
          <a:prstGeom prst="rect">
            <a:avLst/>
          </a:prstGeom>
          <a:noFill/>
        </p:spPr>
        <p:txBody>
          <a:bodyPr wrap="square" rtlCol="0">
            <a:spAutoFit/>
          </a:bodyPr>
          <a:lstStyle/>
          <a:p>
            <a:r>
              <a:rPr lang="en-US" b="1" dirty="0"/>
              <a:t>Top 10 Players' Impact:</a:t>
            </a:r>
            <a:r>
              <a:rPr lang="en-US" dirty="0"/>
              <a:t> It identifies the top ten players ranked by goals scored, and summarizes their goals, yellow cards, and red cards to assess their overall match influence.</a:t>
            </a:r>
          </a:p>
        </p:txBody>
      </p:sp>
      <p:cxnSp>
        <p:nvCxnSpPr>
          <p:cNvPr id="17" name="Straight Arrow Connector 16">
            <a:extLst>
              <a:ext uri="{FF2B5EF4-FFF2-40B4-BE49-F238E27FC236}">
                <a16:creationId xmlns:a16="http://schemas.microsoft.com/office/drawing/2014/main" id="{BA1D1DFE-2EBF-906B-8CB3-0288A61EF050}"/>
              </a:ext>
            </a:extLst>
          </p:cNvPr>
          <p:cNvCxnSpPr/>
          <p:nvPr/>
        </p:nvCxnSpPr>
        <p:spPr>
          <a:xfrm flipV="1">
            <a:off x="5713259" y="1779639"/>
            <a:ext cx="756367" cy="6882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616620D9-29CD-5BAB-CC2B-69BF7147264F}"/>
              </a:ext>
            </a:extLst>
          </p:cNvPr>
          <p:cNvCxnSpPr/>
          <p:nvPr/>
        </p:nvCxnSpPr>
        <p:spPr>
          <a:xfrm>
            <a:off x="5229680" y="5063613"/>
            <a:ext cx="138742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0" name="Frame 19">
            <a:extLst>
              <a:ext uri="{FF2B5EF4-FFF2-40B4-BE49-F238E27FC236}">
                <a16:creationId xmlns:a16="http://schemas.microsoft.com/office/drawing/2014/main" id="{ECE72264-0092-FBF6-6315-AB24F1F7317F}"/>
              </a:ext>
            </a:extLst>
          </p:cNvPr>
          <p:cNvSpPr/>
          <p:nvPr/>
        </p:nvSpPr>
        <p:spPr>
          <a:xfrm>
            <a:off x="6263148" y="648292"/>
            <a:ext cx="5456903" cy="2325870"/>
          </a:xfrm>
          <a:prstGeom prst="frame">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IN">
              <a:solidFill>
                <a:schemeClr val="tx1"/>
              </a:solidFill>
            </a:endParaRPr>
          </a:p>
        </p:txBody>
      </p:sp>
      <p:sp>
        <p:nvSpPr>
          <p:cNvPr id="21" name="Frame 20">
            <a:extLst>
              <a:ext uri="{FF2B5EF4-FFF2-40B4-BE49-F238E27FC236}">
                <a16:creationId xmlns:a16="http://schemas.microsoft.com/office/drawing/2014/main" id="{1EDFF657-F83F-6035-AD01-F24F462011E2}"/>
              </a:ext>
            </a:extLst>
          </p:cNvPr>
          <p:cNvSpPr/>
          <p:nvPr/>
        </p:nvSpPr>
        <p:spPr>
          <a:xfrm>
            <a:off x="6366386" y="4277031"/>
            <a:ext cx="5250425" cy="1838625"/>
          </a:xfrm>
          <a:prstGeom prst="frame">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IN">
              <a:solidFill>
                <a:schemeClr val="tx1"/>
              </a:solidFill>
            </a:endParaRPr>
          </a:p>
        </p:txBody>
      </p:sp>
    </p:spTree>
    <p:extLst>
      <p:ext uri="{BB962C8B-B14F-4D97-AF65-F5344CB8AC3E}">
        <p14:creationId xmlns:p14="http://schemas.microsoft.com/office/powerpoint/2010/main" val="19624469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4389529-E51C-358D-3659-34BD60D0D94E}"/>
              </a:ext>
            </a:extLst>
          </p:cNvPr>
          <p:cNvSpPr>
            <a:spLocks noGrp="1"/>
          </p:cNvSpPr>
          <p:nvPr>
            <p:ph type="sldNum" sz="quarter" idx="12"/>
          </p:nvPr>
        </p:nvSpPr>
        <p:spPr/>
        <p:txBody>
          <a:bodyPr/>
          <a:lstStyle/>
          <a:p>
            <a:fld id="{B4A918BC-4D43-4B42-B3C0-E7EBE25E6AF0}" type="slidenum">
              <a:rPr lang="en-US" smtClean="0"/>
              <a:t>13</a:t>
            </a:fld>
            <a:endParaRPr lang="en-US"/>
          </a:p>
        </p:txBody>
      </p:sp>
      <p:sp>
        <p:nvSpPr>
          <p:cNvPr id="6" name="Rectangle 5">
            <a:extLst>
              <a:ext uri="{FF2B5EF4-FFF2-40B4-BE49-F238E27FC236}">
                <a16:creationId xmlns:a16="http://schemas.microsoft.com/office/drawing/2014/main" id="{C9B217C1-A828-0F3C-CCFC-B3CAB23A6E70}"/>
              </a:ext>
            </a:extLst>
          </p:cNvPr>
          <p:cNvSpPr/>
          <p:nvPr/>
        </p:nvSpPr>
        <p:spPr>
          <a:xfrm>
            <a:off x="506361" y="355788"/>
            <a:ext cx="11179277" cy="10043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85C79D17-5FE5-BA79-0C21-9A3F2DE64554}"/>
              </a:ext>
            </a:extLst>
          </p:cNvPr>
          <p:cNvSpPr txBox="1"/>
          <p:nvPr/>
        </p:nvSpPr>
        <p:spPr>
          <a:xfrm>
            <a:off x="749709" y="596328"/>
            <a:ext cx="11179277" cy="523220"/>
          </a:xfrm>
          <a:prstGeom prst="rect">
            <a:avLst/>
          </a:prstGeom>
          <a:noFill/>
        </p:spPr>
        <p:txBody>
          <a:bodyPr wrap="square" rtlCol="0">
            <a:spAutoFit/>
          </a:bodyPr>
          <a:lstStyle/>
          <a:p>
            <a:r>
              <a:rPr lang="en-IN" sz="2800" b="1" u="sng" dirty="0">
                <a:solidFill>
                  <a:schemeClr val="bg1"/>
                </a:solidFill>
              </a:rPr>
              <a:t>Business Implementation of &lt;&lt;Model 1: Linear Regression&gt;&gt; Model</a:t>
            </a:r>
            <a:endParaRPr lang="en-IN" sz="2800" u="sng" dirty="0"/>
          </a:p>
        </p:txBody>
      </p:sp>
      <p:sp>
        <p:nvSpPr>
          <p:cNvPr id="10" name="TextBox 9">
            <a:extLst>
              <a:ext uri="{FF2B5EF4-FFF2-40B4-BE49-F238E27FC236}">
                <a16:creationId xmlns:a16="http://schemas.microsoft.com/office/drawing/2014/main" id="{5A99C33F-16D4-D850-9484-528B6D2F5D8F}"/>
              </a:ext>
            </a:extLst>
          </p:cNvPr>
          <p:cNvSpPr txBox="1"/>
          <p:nvPr/>
        </p:nvSpPr>
        <p:spPr>
          <a:xfrm>
            <a:off x="506361" y="1855615"/>
            <a:ext cx="10975258" cy="4154984"/>
          </a:xfrm>
          <a:prstGeom prst="rect">
            <a:avLst/>
          </a:prstGeom>
          <a:noFill/>
        </p:spPr>
        <p:txBody>
          <a:bodyPr wrap="square" rtlCol="0">
            <a:spAutoFit/>
          </a:bodyPr>
          <a:lstStyle/>
          <a:p>
            <a:pPr algn="ctr"/>
            <a:r>
              <a:rPr lang="en-US" sz="4400" b="1" dirty="0"/>
              <a:t>COEFFICIENTS</a:t>
            </a:r>
            <a:r>
              <a:rPr lang="en-US" sz="4400" dirty="0"/>
              <a:t>: [0.00120952] </a:t>
            </a:r>
          </a:p>
          <a:p>
            <a:pPr algn="ctr"/>
            <a:r>
              <a:rPr lang="en-US" sz="4400" b="1" dirty="0"/>
              <a:t>INTERCEPT</a:t>
            </a:r>
            <a:r>
              <a:rPr lang="en-US" sz="4400" dirty="0"/>
              <a:t>: 0.010922618870422299 </a:t>
            </a:r>
          </a:p>
          <a:p>
            <a:pPr algn="ctr"/>
            <a:r>
              <a:rPr lang="en-US" sz="4400" b="1" dirty="0"/>
              <a:t>R^2 SCORE</a:t>
            </a:r>
            <a:r>
              <a:rPr lang="en-US" sz="4400" dirty="0"/>
              <a:t>: 0.009553344782025852</a:t>
            </a:r>
          </a:p>
          <a:p>
            <a:pPr algn="ctr"/>
            <a:r>
              <a:rPr lang="en-IN" sz="4400" b="1" dirty="0"/>
              <a:t>MSE</a:t>
            </a:r>
            <a:r>
              <a:rPr lang="en-IN" sz="4400" dirty="0"/>
              <a:t>: 0.08011748484042154</a:t>
            </a:r>
          </a:p>
          <a:p>
            <a:pPr algn="ctr"/>
            <a:r>
              <a:rPr lang="en-IN" sz="4400" b="1" dirty="0"/>
              <a:t>RMSE</a:t>
            </a:r>
            <a:r>
              <a:rPr lang="en-IN" sz="4400" dirty="0"/>
              <a:t>: 0.2830503220991305</a:t>
            </a:r>
          </a:p>
          <a:p>
            <a:pPr algn="ctr"/>
            <a:r>
              <a:rPr lang="en-IN" sz="4400" b="1" dirty="0"/>
              <a:t>MAE</a:t>
            </a:r>
            <a:r>
              <a:rPr lang="en-IN" sz="4400" dirty="0"/>
              <a:t>: 0.13963282979231592</a:t>
            </a:r>
          </a:p>
        </p:txBody>
      </p:sp>
    </p:spTree>
    <p:extLst>
      <p:ext uri="{BB962C8B-B14F-4D97-AF65-F5344CB8AC3E}">
        <p14:creationId xmlns:p14="http://schemas.microsoft.com/office/powerpoint/2010/main" val="67360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49A20-4E21-405D-A853-90FCADF8C609}"/>
              </a:ext>
            </a:extLst>
          </p:cNvPr>
          <p:cNvSpPr>
            <a:spLocks noGrp="1"/>
          </p:cNvSpPr>
          <p:nvPr>
            <p:ph type="title"/>
          </p:nvPr>
        </p:nvSpPr>
        <p:spPr>
          <a:xfrm>
            <a:off x="838200" y="0"/>
            <a:ext cx="10515600" cy="1325563"/>
          </a:xfrm>
        </p:spPr>
        <p:txBody>
          <a:bodyPr/>
          <a:lstStyle/>
          <a:p>
            <a:pPr algn="ctr"/>
            <a:r>
              <a:rPr lang="en-IN" b="1" u="sng" dirty="0"/>
              <a:t>Summary</a:t>
            </a:r>
          </a:p>
        </p:txBody>
      </p:sp>
      <p:sp>
        <p:nvSpPr>
          <p:cNvPr id="4" name="Slide Number Placeholder 3">
            <a:extLst>
              <a:ext uri="{FF2B5EF4-FFF2-40B4-BE49-F238E27FC236}">
                <a16:creationId xmlns:a16="http://schemas.microsoft.com/office/drawing/2014/main" id="{04865A3A-29A9-D9D0-A0B7-C3C2E6E63418}"/>
              </a:ext>
            </a:extLst>
          </p:cNvPr>
          <p:cNvSpPr>
            <a:spLocks noGrp="1"/>
          </p:cNvSpPr>
          <p:nvPr>
            <p:ph type="sldNum" sz="quarter" idx="12"/>
          </p:nvPr>
        </p:nvSpPr>
        <p:spPr/>
        <p:txBody>
          <a:bodyPr/>
          <a:lstStyle/>
          <a:p>
            <a:fld id="{B4A918BC-4D43-4B42-B3C0-E7EBE25E6AF0}" type="slidenum">
              <a:rPr lang="en-US" smtClean="0"/>
              <a:t>14</a:t>
            </a:fld>
            <a:endParaRPr lang="en-US"/>
          </a:p>
        </p:txBody>
      </p:sp>
      <p:sp>
        <p:nvSpPr>
          <p:cNvPr id="7" name="TextBox 6">
            <a:extLst>
              <a:ext uri="{FF2B5EF4-FFF2-40B4-BE49-F238E27FC236}">
                <a16:creationId xmlns:a16="http://schemas.microsoft.com/office/drawing/2014/main" id="{65949B04-C1C8-D469-016B-C86623A6DED7}"/>
              </a:ext>
            </a:extLst>
          </p:cNvPr>
          <p:cNvSpPr txBox="1"/>
          <p:nvPr/>
        </p:nvSpPr>
        <p:spPr>
          <a:xfrm>
            <a:off x="186813" y="1141208"/>
            <a:ext cx="11582400" cy="5539978"/>
          </a:xfrm>
          <a:prstGeom prst="rect">
            <a:avLst/>
          </a:prstGeom>
          <a:noFill/>
        </p:spPr>
        <p:txBody>
          <a:bodyPr wrap="square" rtlCol="0">
            <a:spAutoFit/>
          </a:bodyPr>
          <a:lstStyle/>
          <a:p>
            <a:pPr marL="285750" indent="-285750">
              <a:buFont typeface="Wingdings" panose="05000000000000000000" pitchFamily="2" charset="2"/>
              <a:buChar char="§"/>
            </a:pPr>
            <a:r>
              <a:rPr lang="en-US" sz="2800" dirty="0"/>
              <a:t>The project analyzes extensive football data to assess player performance, contract management, and match events using Python, SQL, and machine learning techniques.</a:t>
            </a:r>
          </a:p>
          <a:p>
            <a:pPr marL="285750" indent="-285750">
              <a:buFont typeface="Wingdings" panose="05000000000000000000" pitchFamily="2" charset="2"/>
              <a:buChar char="§"/>
            </a:pPr>
            <a:r>
              <a:rPr lang="en-US" sz="2800" dirty="0"/>
              <a:t>Key insights reveal performance variations by position, match outcomes influenced by home advantage, and correlations between market value and player contributions.</a:t>
            </a:r>
          </a:p>
          <a:p>
            <a:pPr marL="285750" indent="-285750">
              <a:buFont typeface="Wingdings" panose="05000000000000000000" pitchFamily="2" charset="2"/>
              <a:buChar char="§"/>
            </a:pPr>
            <a:r>
              <a:rPr lang="en-US" sz="2800" dirty="0"/>
              <a:t>Talent evaluation highlights regional player market trends, with top performers like Christian Pulisic leading in assists and market value.</a:t>
            </a:r>
          </a:p>
          <a:p>
            <a:pPr marL="285750" indent="-285750">
              <a:buFont typeface="Wingdings" panose="05000000000000000000" pitchFamily="2" charset="2"/>
              <a:buChar char="§"/>
            </a:pPr>
            <a:r>
              <a:rPr lang="en-US" sz="2800" dirty="0"/>
              <a:t>Referee analysis shows disciplinary patterns and match oversight distribution.</a:t>
            </a:r>
          </a:p>
          <a:p>
            <a:pPr marL="285750" indent="-285750">
              <a:buFont typeface="Wingdings" panose="05000000000000000000" pitchFamily="2" charset="2"/>
              <a:buChar char="§"/>
            </a:pPr>
            <a:r>
              <a:rPr lang="en-US" sz="2800" dirty="0"/>
              <a:t>Predictive modeling was applied, though with moderate accuracy, to inform player valuation and strategic decisions.</a:t>
            </a:r>
          </a:p>
          <a:p>
            <a:endParaRPr lang="en-IN" dirty="0"/>
          </a:p>
        </p:txBody>
      </p:sp>
    </p:spTree>
    <p:extLst>
      <p:ext uri="{BB962C8B-B14F-4D97-AF65-F5344CB8AC3E}">
        <p14:creationId xmlns:p14="http://schemas.microsoft.com/office/powerpoint/2010/main" val="2127884483"/>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BEB2-E750-4D23-BBFE-7A44B413479C}"/>
              </a:ext>
            </a:extLst>
          </p:cNvPr>
          <p:cNvSpPr>
            <a:spLocks noGrp="1"/>
          </p:cNvSpPr>
          <p:nvPr>
            <p:ph type="title"/>
          </p:nvPr>
        </p:nvSpPr>
        <p:spPr>
          <a:xfrm>
            <a:off x="838200" y="0"/>
            <a:ext cx="10515600" cy="1325563"/>
          </a:xfrm>
        </p:spPr>
        <p:txBody>
          <a:bodyPr>
            <a:normAutofit/>
          </a:bodyPr>
          <a:lstStyle/>
          <a:p>
            <a:pPr algn="ctr"/>
            <a:r>
              <a:rPr lang="en-IN" b="1" u="sng" dirty="0"/>
              <a:t>Conclusion</a:t>
            </a:r>
          </a:p>
        </p:txBody>
      </p:sp>
      <p:sp>
        <p:nvSpPr>
          <p:cNvPr id="4" name="Slide Number Placeholder 3">
            <a:extLst>
              <a:ext uri="{FF2B5EF4-FFF2-40B4-BE49-F238E27FC236}">
                <a16:creationId xmlns:a16="http://schemas.microsoft.com/office/drawing/2014/main" id="{14DB20E1-2952-221D-ED7B-4E3489CE0D84}"/>
              </a:ext>
            </a:extLst>
          </p:cNvPr>
          <p:cNvSpPr>
            <a:spLocks noGrp="1"/>
          </p:cNvSpPr>
          <p:nvPr>
            <p:ph type="sldNum" sz="quarter" idx="12"/>
          </p:nvPr>
        </p:nvSpPr>
        <p:spPr/>
        <p:txBody>
          <a:bodyPr/>
          <a:lstStyle/>
          <a:p>
            <a:fld id="{B4A918BC-4D43-4B42-B3C0-E7EBE25E6AF0}" type="slidenum">
              <a:rPr lang="en-US" smtClean="0"/>
              <a:t>15</a:t>
            </a:fld>
            <a:endParaRPr lang="en-US"/>
          </a:p>
        </p:txBody>
      </p:sp>
      <p:sp>
        <p:nvSpPr>
          <p:cNvPr id="6" name="TextBox 5">
            <a:extLst>
              <a:ext uri="{FF2B5EF4-FFF2-40B4-BE49-F238E27FC236}">
                <a16:creationId xmlns:a16="http://schemas.microsoft.com/office/drawing/2014/main" id="{92FF3F36-711F-87B7-D09C-37230EA77D63}"/>
              </a:ext>
            </a:extLst>
          </p:cNvPr>
          <p:cNvSpPr txBox="1"/>
          <p:nvPr/>
        </p:nvSpPr>
        <p:spPr>
          <a:xfrm>
            <a:off x="98323" y="1571370"/>
            <a:ext cx="12093677" cy="4678204"/>
          </a:xfrm>
          <a:prstGeom prst="rect">
            <a:avLst/>
          </a:prstGeom>
          <a:noFill/>
        </p:spPr>
        <p:txBody>
          <a:bodyPr wrap="square" rtlCol="0">
            <a:spAutoFit/>
          </a:bodyPr>
          <a:lstStyle/>
          <a:p>
            <a:pPr marL="285750" indent="-285750">
              <a:buFont typeface="Wingdings" panose="05000000000000000000" pitchFamily="2" charset="2"/>
              <a:buChar char="q"/>
            </a:pPr>
            <a:r>
              <a:rPr lang="en-US" sz="2800" dirty="0"/>
              <a:t>Data limitations and quality issues may impact analysis accuracy and broader applicability.</a:t>
            </a:r>
          </a:p>
          <a:p>
            <a:pPr marL="285750" indent="-285750">
              <a:buFont typeface="Wingdings" panose="05000000000000000000" pitchFamily="2" charset="2"/>
              <a:buChar char="q"/>
            </a:pPr>
            <a:r>
              <a:rPr lang="en-US" sz="2800" dirty="0"/>
              <a:t>Analytical models might not capture all influencing factors, suggesting limitations in prediction depth.</a:t>
            </a:r>
          </a:p>
          <a:p>
            <a:pPr marL="285750" indent="-285750">
              <a:buFont typeface="Wingdings" panose="05000000000000000000" pitchFamily="2" charset="2"/>
              <a:buChar char="q"/>
            </a:pPr>
            <a:r>
              <a:rPr lang="en-US" sz="2800" dirty="0"/>
              <a:t>Resource constraints restricted project scope, affecting experimentation and optimization.</a:t>
            </a:r>
          </a:p>
          <a:p>
            <a:pPr marL="285750" indent="-285750">
              <a:buFont typeface="Wingdings" panose="05000000000000000000" pitchFamily="2" charset="2"/>
              <a:buChar char="q"/>
            </a:pPr>
            <a:r>
              <a:rPr lang="en-US" sz="2800" dirty="0"/>
              <a:t>Future work can enhance data integration with real-time feeds and apply advanced machine learning for deeper insights.</a:t>
            </a:r>
          </a:p>
          <a:p>
            <a:pPr marL="285750" indent="-285750">
              <a:buFont typeface="Wingdings" panose="05000000000000000000" pitchFamily="2" charset="2"/>
              <a:buChar char="q"/>
            </a:pPr>
            <a:r>
              <a:rPr lang="en-US" sz="2800" dirty="0"/>
              <a:t>Expanding the study to other regions and larger datasets can validate and extend the methodology's applicability.</a:t>
            </a:r>
          </a:p>
          <a:p>
            <a:endParaRPr lang="en-IN" dirty="0"/>
          </a:p>
        </p:txBody>
      </p:sp>
    </p:spTree>
    <p:extLst>
      <p:ext uri="{BB962C8B-B14F-4D97-AF65-F5344CB8AC3E}">
        <p14:creationId xmlns:p14="http://schemas.microsoft.com/office/powerpoint/2010/main" val="1807327932"/>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8831D-B1BC-899D-E40F-062803ECB41E}"/>
              </a:ext>
            </a:extLst>
          </p:cNvPr>
          <p:cNvSpPr>
            <a:spLocks noGrp="1"/>
          </p:cNvSpPr>
          <p:nvPr>
            <p:ph type="title"/>
          </p:nvPr>
        </p:nvSpPr>
        <p:spPr>
          <a:xfrm>
            <a:off x="2621526" y="0"/>
            <a:ext cx="6948948" cy="735628"/>
          </a:xfrm>
          <a:solidFill>
            <a:schemeClr val="accent6">
              <a:lumMod val="20000"/>
              <a:lumOff val="80000"/>
            </a:schemeClr>
          </a:solidFill>
        </p:spPr>
        <p:txBody>
          <a:bodyPr/>
          <a:lstStyle/>
          <a:p>
            <a:r>
              <a:rPr lang="en-IN" dirty="0"/>
              <a:t>Limitation and Future Scope</a:t>
            </a:r>
          </a:p>
        </p:txBody>
      </p:sp>
      <p:sp>
        <p:nvSpPr>
          <p:cNvPr id="4" name="Slide Number Placeholder 3">
            <a:extLst>
              <a:ext uri="{FF2B5EF4-FFF2-40B4-BE49-F238E27FC236}">
                <a16:creationId xmlns:a16="http://schemas.microsoft.com/office/drawing/2014/main" id="{C9367256-0051-591F-7CED-13E1AC143749}"/>
              </a:ext>
            </a:extLst>
          </p:cNvPr>
          <p:cNvSpPr>
            <a:spLocks noGrp="1"/>
          </p:cNvSpPr>
          <p:nvPr>
            <p:ph type="sldNum" sz="quarter" idx="12"/>
          </p:nvPr>
        </p:nvSpPr>
        <p:spPr/>
        <p:txBody>
          <a:bodyPr/>
          <a:lstStyle/>
          <a:p>
            <a:fld id="{B4A918BC-4D43-4B42-B3C0-E7EBE25E6AF0}" type="slidenum">
              <a:rPr lang="en-US" smtClean="0"/>
              <a:t>16</a:t>
            </a:fld>
            <a:endParaRPr lang="en-US"/>
          </a:p>
        </p:txBody>
      </p:sp>
      <p:sp>
        <p:nvSpPr>
          <p:cNvPr id="6" name="TextBox 5">
            <a:extLst>
              <a:ext uri="{FF2B5EF4-FFF2-40B4-BE49-F238E27FC236}">
                <a16:creationId xmlns:a16="http://schemas.microsoft.com/office/drawing/2014/main" id="{0464F228-C71E-17A8-F7CD-A3EBE37644CF}"/>
              </a:ext>
            </a:extLst>
          </p:cNvPr>
          <p:cNvSpPr txBox="1"/>
          <p:nvPr/>
        </p:nvSpPr>
        <p:spPr>
          <a:xfrm>
            <a:off x="0" y="735628"/>
            <a:ext cx="5692877" cy="6278642"/>
          </a:xfrm>
          <a:prstGeom prst="rect">
            <a:avLst/>
          </a:prstGeom>
          <a:noFill/>
        </p:spPr>
        <p:txBody>
          <a:bodyPr wrap="square" rtlCol="0">
            <a:spAutoFit/>
          </a:bodyPr>
          <a:lstStyle/>
          <a:p>
            <a:pPr algn="ctr"/>
            <a:r>
              <a:rPr lang="en-US" sz="2400" dirty="0">
                <a:solidFill>
                  <a:srgbClr val="FF0000"/>
                </a:solidFill>
              </a:rPr>
              <a:t>Limitations</a:t>
            </a:r>
          </a:p>
          <a:p>
            <a:pPr marL="285750" indent="-285750">
              <a:buFont typeface="Wingdings" panose="05000000000000000000" pitchFamily="2" charset="2"/>
              <a:buChar char="q"/>
            </a:pPr>
            <a:r>
              <a:rPr lang="en-US" sz="2400" dirty="0"/>
              <a:t>Data Constraints: The analysis might be limited by the quality and completeness of the dataset, which can affect the accuracy and generalizability of the results.</a:t>
            </a:r>
          </a:p>
          <a:p>
            <a:pPr marL="285750" indent="-285750">
              <a:buFont typeface="Wingdings" panose="05000000000000000000" pitchFamily="2" charset="2"/>
              <a:buChar char="q"/>
            </a:pPr>
            <a:r>
              <a:rPr lang="en-US" sz="2400" dirty="0"/>
              <a:t>Model Limitations: The choice of models or analytical techniques may not capture all complexities or external factors influencing the subject, limiting prediction or insight depth.</a:t>
            </a:r>
          </a:p>
          <a:p>
            <a:pPr marL="285750" indent="-285750">
              <a:buFont typeface="Wingdings" panose="05000000000000000000" pitchFamily="2" charset="2"/>
              <a:buChar char="q"/>
            </a:pPr>
            <a:r>
              <a:rPr lang="en-US" sz="2400" dirty="0"/>
              <a:t>Resource and Time Limits: Constraints in computational resources or project duration can restrict the extent of experimentation and optimization possible.</a:t>
            </a:r>
          </a:p>
          <a:p>
            <a:endParaRPr lang="en-IN" dirty="0"/>
          </a:p>
        </p:txBody>
      </p:sp>
      <p:sp>
        <p:nvSpPr>
          <p:cNvPr id="7" name="TextBox 6">
            <a:extLst>
              <a:ext uri="{FF2B5EF4-FFF2-40B4-BE49-F238E27FC236}">
                <a16:creationId xmlns:a16="http://schemas.microsoft.com/office/drawing/2014/main" id="{FC337B5D-18A6-2CFC-65F6-3D915D179589}"/>
              </a:ext>
            </a:extLst>
          </p:cNvPr>
          <p:cNvSpPr txBox="1"/>
          <p:nvPr/>
        </p:nvSpPr>
        <p:spPr>
          <a:xfrm>
            <a:off x="6096000" y="948690"/>
            <a:ext cx="6096000" cy="5909310"/>
          </a:xfrm>
          <a:prstGeom prst="rect">
            <a:avLst/>
          </a:prstGeom>
          <a:noFill/>
        </p:spPr>
        <p:txBody>
          <a:bodyPr wrap="square" rtlCol="0">
            <a:spAutoFit/>
          </a:bodyPr>
          <a:lstStyle/>
          <a:p>
            <a:pPr algn="ctr"/>
            <a:r>
              <a:rPr lang="en-US" sz="2400" b="1" dirty="0">
                <a:solidFill>
                  <a:schemeClr val="accent6">
                    <a:lumMod val="75000"/>
                  </a:schemeClr>
                </a:solidFill>
              </a:rPr>
              <a:t>Future Scope</a:t>
            </a:r>
          </a:p>
          <a:p>
            <a:pPr marL="342900" indent="-342900">
              <a:buFont typeface="Wingdings" panose="05000000000000000000" pitchFamily="2" charset="2"/>
              <a:buChar char="v"/>
            </a:pPr>
            <a:r>
              <a:rPr lang="en-US" sz="2400" dirty="0"/>
              <a:t>Enhanced Data Integration: Future work can incorporate additional data sources and real-time data feeds to improve model robustness and applicability.</a:t>
            </a:r>
          </a:p>
          <a:p>
            <a:pPr marL="342900" indent="-342900">
              <a:buFont typeface="Wingdings" panose="05000000000000000000" pitchFamily="2" charset="2"/>
              <a:buChar char="v"/>
            </a:pPr>
            <a:r>
              <a:rPr lang="en-US" sz="2400" dirty="0"/>
              <a:t>Advanced Analytics: Implementation of more sophisticated machine learning or deep learning techniques could uncover deeper insights and improve prediction accuracy.</a:t>
            </a:r>
          </a:p>
          <a:p>
            <a:pPr marL="342900" indent="-342900">
              <a:buFont typeface="Wingdings" panose="05000000000000000000" pitchFamily="2" charset="2"/>
              <a:buChar char="v"/>
            </a:pPr>
            <a:r>
              <a:rPr lang="en-US" sz="2400" dirty="0"/>
              <a:t>Broader Application: Extending the methodology to different domains, geographic regions, or larger datasets could validate and expand the utility of the findings.</a:t>
            </a:r>
          </a:p>
          <a:p>
            <a:endParaRPr lang="en-IN" dirty="0"/>
          </a:p>
        </p:txBody>
      </p:sp>
    </p:spTree>
    <p:extLst>
      <p:ext uri="{BB962C8B-B14F-4D97-AF65-F5344CB8AC3E}">
        <p14:creationId xmlns:p14="http://schemas.microsoft.com/office/powerpoint/2010/main" val="188987216"/>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ED57806-8FE3-4CB1-E138-F113197298E9}"/>
              </a:ext>
            </a:extLst>
          </p:cNvPr>
          <p:cNvSpPr>
            <a:spLocks noGrp="1"/>
          </p:cNvSpPr>
          <p:nvPr>
            <p:ph type="sldNum" sz="quarter" idx="12"/>
          </p:nvPr>
        </p:nvSpPr>
        <p:spPr/>
        <p:txBody>
          <a:bodyPr/>
          <a:lstStyle/>
          <a:p>
            <a:fld id="{B4A918BC-4D43-4B42-B3C0-E7EBE25E6AF0}" type="slidenum">
              <a:rPr lang="en-US" smtClean="0"/>
              <a:t>17</a:t>
            </a:fld>
            <a:endParaRPr lang="en-US"/>
          </a:p>
        </p:txBody>
      </p:sp>
      <p:sp>
        <p:nvSpPr>
          <p:cNvPr id="6" name="TextBox 5">
            <a:extLst>
              <a:ext uri="{FF2B5EF4-FFF2-40B4-BE49-F238E27FC236}">
                <a16:creationId xmlns:a16="http://schemas.microsoft.com/office/drawing/2014/main" id="{1ED0E418-F638-AD46-698C-4CA509F0FC58}"/>
              </a:ext>
            </a:extLst>
          </p:cNvPr>
          <p:cNvSpPr txBox="1"/>
          <p:nvPr/>
        </p:nvSpPr>
        <p:spPr>
          <a:xfrm>
            <a:off x="867562" y="2281624"/>
            <a:ext cx="10215716" cy="1569660"/>
          </a:xfrm>
          <a:prstGeom prst="rect">
            <a:avLst/>
          </a:prstGeom>
          <a:noFill/>
        </p:spPr>
        <p:txBody>
          <a:bodyPr wrap="square" rtlCol="0">
            <a:spAutoFit/>
          </a:bodyPr>
          <a:lstStyle/>
          <a:p>
            <a:pPr algn="ctr"/>
            <a:r>
              <a:rPr lang="en-IN" sz="9600" dirty="0">
                <a:latin typeface="Arial Black" panose="020B0A04020102020204" pitchFamily="34" charset="0"/>
              </a:rPr>
              <a:t>THANK YOU</a:t>
            </a:r>
          </a:p>
        </p:txBody>
      </p:sp>
    </p:spTree>
    <p:extLst>
      <p:ext uri="{BB962C8B-B14F-4D97-AF65-F5344CB8AC3E}">
        <p14:creationId xmlns:p14="http://schemas.microsoft.com/office/powerpoint/2010/main" val="152259777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4EBB2-76D3-9B07-D382-38EE396E854C}"/>
              </a:ext>
            </a:extLst>
          </p:cNvPr>
          <p:cNvSpPr>
            <a:spLocks noGrp="1"/>
          </p:cNvSpPr>
          <p:nvPr>
            <p:ph type="title"/>
          </p:nvPr>
        </p:nvSpPr>
        <p:spPr>
          <a:xfrm>
            <a:off x="1072608" y="3347209"/>
            <a:ext cx="10380573" cy="690418"/>
          </a:xfrm>
        </p:spPr>
        <p:txBody>
          <a:bodyPr>
            <a:noAutofit/>
          </a:bodyPr>
          <a:lstStyle/>
          <a:p>
            <a:r>
              <a:rPr lang="en-US" sz="3600" u="sng" dirty="0">
                <a:latin typeface="Arial" panose="020B0604020202020204" pitchFamily="34" charset="0"/>
                <a:cs typeface="Arial" panose="020B0604020202020204" pitchFamily="34" charset="0"/>
              </a:rPr>
              <a:t>Business Objective</a:t>
            </a:r>
          </a:p>
        </p:txBody>
      </p:sp>
      <p:sp>
        <p:nvSpPr>
          <p:cNvPr id="4" name="Slide Number Placeholder 3">
            <a:extLst>
              <a:ext uri="{FF2B5EF4-FFF2-40B4-BE49-F238E27FC236}">
                <a16:creationId xmlns:a16="http://schemas.microsoft.com/office/drawing/2014/main" id="{549A6222-2823-1447-BBEE-720ED4C8E9D3}"/>
              </a:ext>
            </a:extLst>
          </p:cNvPr>
          <p:cNvSpPr>
            <a:spLocks noGrp="1"/>
          </p:cNvSpPr>
          <p:nvPr>
            <p:ph type="sldNum" sz="quarter" idx="12"/>
          </p:nvPr>
        </p:nvSpPr>
        <p:spPr/>
        <p:txBody>
          <a:bodyPr/>
          <a:lstStyle/>
          <a:p>
            <a:fld id="{B4A918BC-4D43-4B42-B3C0-E7EBE25E6AF0}" type="slidenum">
              <a:rPr lang="en-US" smtClean="0">
                <a:latin typeface="Arial" panose="020B0604020202020204" pitchFamily="34" charset="0"/>
                <a:cs typeface="Arial" panose="020B0604020202020204" pitchFamily="34" charset="0"/>
              </a:rPr>
              <a:t>2</a:t>
            </a:fld>
            <a:endParaRPr lang="en-US">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A7156923-AB7F-2BFA-6C0B-2EB206DBD649}"/>
              </a:ext>
            </a:extLst>
          </p:cNvPr>
          <p:cNvSpPr txBox="1">
            <a:spLocks/>
          </p:cNvSpPr>
          <p:nvPr/>
        </p:nvSpPr>
        <p:spPr>
          <a:xfrm>
            <a:off x="973227" y="340414"/>
            <a:ext cx="10380573" cy="882074"/>
          </a:xfrm>
          <a:prstGeom prst="rect">
            <a:avLst/>
          </a:prstGeom>
        </p:spPr>
        <p:txBody>
          <a:bodyPr vert="horz" lIns="91440" tIns="45720" rIns="91440" bIns="45720" rtlCol="0" anchor="ctr">
            <a:normAutofit fontScale="97500"/>
          </a:bodyPr>
          <a:lst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a:lstStyle>
          <a:p>
            <a:pPr algn="ctr"/>
            <a:r>
              <a:rPr lang="en-US" sz="3700" b="1" u="sng" dirty="0">
                <a:latin typeface="Arial" panose="020B0604020202020204" pitchFamily="34" charset="0"/>
                <a:cs typeface="Arial" panose="020B0604020202020204" pitchFamily="34" charset="0"/>
              </a:rPr>
              <a:t>Problem</a:t>
            </a:r>
            <a:r>
              <a:rPr lang="en-US" sz="3600" b="1" u="sng" dirty="0">
                <a:latin typeface="Arial" panose="020B0604020202020204" pitchFamily="34" charset="0"/>
                <a:cs typeface="Arial" panose="020B0604020202020204" pitchFamily="34" charset="0"/>
              </a:rPr>
              <a:t> Statement</a:t>
            </a:r>
          </a:p>
        </p:txBody>
      </p:sp>
      <p:sp>
        <p:nvSpPr>
          <p:cNvPr id="6" name="Content Placeholder 2">
            <a:extLst>
              <a:ext uri="{FF2B5EF4-FFF2-40B4-BE49-F238E27FC236}">
                <a16:creationId xmlns:a16="http://schemas.microsoft.com/office/drawing/2014/main" id="{1DC1BE8E-DA3C-68F0-409C-79DC1B5DD6EC}"/>
              </a:ext>
            </a:extLst>
          </p:cNvPr>
          <p:cNvSpPr txBox="1">
            <a:spLocks/>
          </p:cNvSpPr>
          <p:nvPr/>
        </p:nvSpPr>
        <p:spPr>
          <a:xfrm>
            <a:off x="1292972" y="1303092"/>
            <a:ext cx="9606051" cy="1517282"/>
          </a:xfrm>
          <a:prstGeom prst="rect">
            <a:avLst/>
          </a:prstGeom>
        </p:spPr>
        <p:txBody>
          <a:bodyPr vert="horz" lIns="91440" tIns="45720" rIns="91440" bIns="45720" rtlCol="0">
            <a:noAutofit/>
          </a:bodyPr>
          <a:lstStyle>
            <a:lvl1pPr marL="0" indent="0" algn="l" defTabSz="914400" rtl="0" eaLnBrk="1" latinLnBrk="0" hangingPunct="1">
              <a:lnSpc>
                <a:spcPct val="110000"/>
              </a:lnSpc>
              <a:spcBef>
                <a:spcPts val="1000"/>
              </a:spcBef>
              <a:buFont typeface="Arial" panose="020B0604020202020204" pitchFamily="34" charset="0"/>
              <a:buNone/>
              <a:defRPr sz="2200" kern="1200">
                <a:solidFill>
                  <a:schemeClr val="tx1"/>
                </a:solidFill>
                <a:latin typeface="+mn-lt"/>
                <a:ea typeface="+mn-ea"/>
                <a:cs typeface="+mn-cs"/>
              </a:defRPr>
            </a:lvl1pPr>
            <a:lvl2pPr marL="228600" indent="0" algn="l"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457200" indent="0" algn="l"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6858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914400" indent="0" algn="l"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800" dirty="0"/>
              <a:t>The core objective is to harness extensive football data through advanced analytics to precisely assess player performance, streamline contract management, and enhance strategic decision-making for teams and referees. This involves overcoming challenges such as inconsistent data quality, the need for real-time adaptability, and the integration of qualitative insights. The ultimate goal is to generate actionable intelligence that supports effective scouting, match preparation, and business operations, thereby driving competitive success and improving overall operational efficiency</a:t>
            </a:r>
            <a:endParaRPr lang="en-US" sz="18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54F243AE-49BD-6AC5-80B0-A340260D570B}"/>
              </a:ext>
            </a:extLst>
          </p:cNvPr>
          <p:cNvSpPr txBox="1"/>
          <p:nvPr/>
        </p:nvSpPr>
        <p:spPr>
          <a:xfrm>
            <a:off x="1164771" y="4037627"/>
            <a:ext cx="7445829" cy="2308324"/>
          </a:xfrm>
          <a:prstGeom prst="rect">
            <a:avLst/>
          </a:prstGeom>
          <a:noFill/>
        </p:spPr>
        <p:txBody>
          <a:bodyPr wrap="square" rtlCol="0">
            <a:spAutoFit/>
          </a:bodyPr>
          <a:lstStyle/>
          <a:p>
            <a:pPr marL="342900" indent="-342900">
              <a:buFont typeface="+mj-lt"/>
              <a:buAutoNum type="arabicPeriod"/>
            </a:pPr>
            <a:r>
              <a:rPr lang="en-US" dirty="0">
                <a:solidFill>
                  <a:srgbClr val="323130"/>
                </a:solidFill>
                <a:latin typeface="Arial" panose="020B0604020202020204" pitchFamily="34" charset="0"/>
                <a:cs typeface="Arial" panose="020B0604020202020204" pitchFamily="34" charset="0"/>
              </a:rPr>
              <a:t>Player Performance</a:t>
            </a:r>
          </a:p>
          <a:p>
            <a:pPr marL="342900" indent="-342900">
              <a:buFont typeface="+mj-lt"/>
              <a:buAutoNum type="arabicPeriod"/>
            </a:pPr>
            <a:endParaRPr lang="en-US" dirty="0">
              <a:solidFill>
                <a:srgbClr val="323130"/>
              </a:solidFill>
              <a:latin typeface="Arial" panose="020B0604020202020204" pitchFamily="34" charset="0"/>
              <a:cs typeface="Arial" panose="020B0604020202020204" pitchFamily="34" charset="0"/>
            </a:endParaRPr>
          </a:p>
          <a:p>
            <a:pPr marL="342900" indent="-342900">
              <a:buFont typeface="+mj-lt"/>
              <a:buAutoNum type="arabicPeriod"/>
            </a:pPr>
            <a:r>
              <a:rPr lang="en-US" dirty="0">
                <a:solidFill>
                  <a:srgbClr val="323130"/>
                </a:solidFill>
                <a:latin typeface="Arial" panose="020B0604020202020204" pitchFamily="34" charset="0"/>
                <a:cs typeface="Arial" panose="020B0604020202020204" pitchFamily="34" charset="0"/>
              </a:rPr>
              <a:t>Event Analysis</a:t>
            </a:r>
          </a:p>
          <a:p>
            <a:pPr marL="342900" indent="-342900">
              <a:buFont typeface="+mj-lt"/>
              <a:buAutoNum type="arabicPeriod"/>
            </a:pPr>
            <a:endParaRPr lang="en-US" dirty="0">
              <a:solidFill>
                <a:srgbClr val="323130"/>
              </a:solidFill>
              <a:latin typeface="Arial" panose="020B0604020202020204" pitchFamily="34" charset="0"/>
              <a:cs typeface="Arial" panose="020B0604020202020204" pitchFamily="34" charset="0"/>
            </a:endParaRPr>
          </a:p>
          <a:p>
            <a:pPr marL="342900" indent="-342900">
              <a:buFont typeface="+mj-lt"/>
              <a:buAutoNum type="arabicPeriod"/>
            </a:pPr>
            <a:r>
              <a:rPr lang="en-US" dirty="0">
                <a:solidFill>
                  <a:srgbClr val="323130"/>
                </a:solidFill>
                <a:latin typeface="Arial" panose="020B0604020202020204" pitchFamily="34" charset="0"/>
                <a:cs typeface="Arial" panose="020B0604020202020204" pitchFamily="34" charset="0"/>
              </a:rPr>
              <a:t>Player Valuation And Regional Talent Analysis</a:t>
            </a:r>
          </a:p>
          <a:p>
            <a:pPr marL="342900" indent="-342900">
              <a:buFont typeface="+mj-lt"/>
              <a:buAutoNum type="arabicPeriod"/>
            </a:pPr>
            <a:endParaRPr lang="en-US" dirty="0">
              <a:solidFill>
                <a:srgbClr val="323130"/>
              </a:solidFill>
              <a:latin typeface="Arial" panose="020B0604020202020204" pitchFamily="34" charset="0"/>
              <a:cs typeface="Arial" panose="020B0604020202020204" pitchFamily="34" charset="0"/>
            </a:endParaRPr>
          </a:p>
          <a:p>
            <a:pPr marL="342900" indent="-342900">
              <a:buFont typeface="+mj-lt"/>
              <a:buAutoNum type="arabicPeriod"/>
            </a:pPr>
            <a:r>
              <a:rPr lang="en-IN" dirty="0">
                <a:solidFill>
                  <a:srgbClr val="323130"/>
                </a:solidFill>
                <a:latin typeface="Arial" panose="020B0604020202020204" pitchFamily="34" charset="0"/>
                <a:cs typeface="Arial" panose="020B0604020202020204" pitchFamily="34" charset="0"/>
              </a:rPr>
              <a:t>Referee Analysis</a:t>
            </a:r>
          </a:p>
          <a:p>
            <a:endParaRPr lang="en-IN" dirty="0"/>
          </a:p>
        </p:txBody>
      </p:sp>
    </p:spTree>
    <p:extLst>
      <p:ext uri="{BB962C8B-B14F-4D97-AF65-F5344CB8AC3E}">
        <p14:creationId xmlns:p14="http://schemas.microsoft.com/office/powerpoint/2010/main" val="447154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263F6-9614-67BE-6B8F-527626357F1D}"/>
              </a:ext>
            </a:extLst>
          </p:cNvPr>
          <p:cNvSpPr>
            <a:spLocks noGrp="1"/>
          </p:cNvSpPr>
          <p:nvPr>
            <p:ph type="title"/>
          </p:nvPr>
        </p:nvSpPr>
        <p:spPr>
          <a:xfrm>
            <a:off x="245335" y="180232"/>
            <a:ext cx="10380573" cy="842818"/>
          </a:xfrm>
        </p:spPr>
        <p:txBody>
          <a:bodyPr>
            <a:normAutofit/>
          </a:bodyPr>
          <a:lstStyle/>
          <a:p>
            <a:pPr algn="ctr"/>
            <a:r>
              <a:rPr lang="en-US" sz="3600" b="1" u="sng" dirty="0">
                <a:latin typeface="Arial" panose="020B0604020202020204" pitchFamily="34" charset="0"/>
                <a:cs typeface="Arial" panose="020B0604020202020204" pitchFamily="34" charset="0"/>
              </a:rPr>
              <a:t>Data Description</a:t>
            </a:r>
          </a:p>
        </p:txBody>
      </p:sp>
      <p:sp>
        <p:nvSpPr>
          <p:cNvPr id="7" name="Content Placeholder 6">
            <a:extLst>
              <a:ext uri="{FF2B5EF4-FFF2-40B4-BE49-F238E27FC236}">
                <a16:creationId xmlns:a16="http://schemas.microsoft.com/office/drawing/2014/main" id="{9797DB8E-895D-03B4-EC46-31C99BF82CD9}"/>
              </a:ext>
            </a:extLst>
          </p:cNvPr>
          <p:cNvSpPr>
            <a:spLocks noGrp="1"/>
          </p:cNvSpPr>
          <p:nvPr>
            <p:ph idx="1"/>
          </p:nvPr>
        </p:nvSpPr>
        <p:spPr>
          <a:xfrm>
            <a:off x="348844" y="1023050"/>
            <a:ext cx="10381205" cy="5092615"/>
          </a:xfrm>
        </p:spPr>
        <p:txBody>
          <a:bodyPr>
            <a:normAutofit/>
          </a:bodyPr>
          <a:lstStyle/>
          <a:p>
            <a:r>
              <a:rPr lang="en-US" dirty="0"/>
              <a:t>The dataset contains detailed records of football player appearances across multiple competitions and seasons.</a:t>
            </a:r>
          </a:p>
          <a:p>
            <a:r>
              <a:rPr lang="en-US" dirty="0"/>
              <a:t>Key player attributes include position, country of birth, height, market value, and contract details.</a:t>
            </a:r>
          </a:p>
          <a:p>
            <a:r>
              <a:rPr lang="en-US" dirty="0"/>
              <a:t>Match-specific data includes goals, assists, yellow/red cards, minutes played, and match outcomes.</a:t>
            </a:r>
          </a:p>
          <a:p>
            <a:r>
              <a:rPr lang="en-US" dirty="0"/>
              <a:t>The dataset captures team-level information such as home/away club names, stadium, attendance, and manager names.</a:t>
            </a:r>
          </a:p>
          <a:p>
            <a:r>
              <a:rPr lang="en-US" dirty="0"/>
              <a:t>Data spans various leagues, cups, and international competitions with a mix of categorical and numerical variables.</a:t>
            </a:r>
          </a:p>
          <a:p>
            <a:endParaRPr lang="en-IN"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028454D5-CC6E-6C55-F58B-60B942BE745D}"/>
              </a:ext>
            </a:extLst>
          </p:cNvPr>
          <p:cNvSpPr>
            <a:spLocks noGrp="1"/>
          </p:cNvSpPr>
          <p:nvPr>
            <p:ph type="sldNum" sz="quarter" idx="12"/>
          </p:nvPr>
        </p:nvSpPr>
        <p:spPr/>
        <p:txBody>
          <a:bodyPr/>
          <a:lstStyle/>
          <a:p>
            <a:fld id="{B4A918BC-4D43-4B42-B3C0-E7EBE25E6AF0}" type="slidenum">
              <a:rPr lang="en-US" smtClean="0"/>
              <a:t>3</a:t>
            </a:fld>
            <a:endParaRPr lang="en-US"/>
          </a:p>
        </p:txBody>
      </p:sp>
    </p:spTree>
    <p:extLst>
      <p:ext uri="{BB962C8B-B14F-4D97-AF65-F5344CB8AC3E}">
        <p14:creationId xmlns:p14="http://schemas.microsoft.com/office/powerpoint/2010/main" val="293180295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82A18-1FCC-18E5-37DE-5318D65DD24D}"/>
              </a:ext>
            </a:extLst>
          </p:cNvPr>
          <p:cNvSpPr>
            <a:spLocks noGrp="1"/>
          </p:cNvSpPr>
          <p:nvPr>
            <p:ph type="title"/>
          </p:nvPr>
        </p:nvSpPr>
        <p:spPr>
          <a:xfrm>
            <a:off x="794925" y="18255"/>
            <a:ext cx="10515600" cy="1325563"/>
          </a:xfrm>
        </p:spPr>
        <p:txBody>
          <a:bodyPr/>
          <a:lstStyle/>
          <a:p>
            <a:pPr algn="ctr"/>
            <a:r>
              <a:rPr lang="en-IN" b="1" u="sng" dirty="0"/>
              <a:t>Tools and Techniques Used</a:t>
            </a:r>
          </a:p>
        </p:txBody>
      </p:sp>
      <p:sp>
        <p:nvSpPr>
          <p:cNvPr id="4" name="Slide Number Placeholder 3">
            <a:extLst>
              <a:ext uri="{FF2B5EF4-FFF2-40B4-BE49-F238E27FC236}">
                <a16:creationId xmlns:a16="http://schemas.microsoft.com/office/drawing/2014/main" id="{6CE39A3B-4FC0-B67F-27C9-E814CBCD0276}"/>
              </a:ext>
            </a:extLst>
          </p:cNvPr>
          <p:cNvSpPr>
            <a:spLocks noGrp="1"/>
          </p:cNvSpPr>
          <p:nvPr>
            <p:ph type="sldNum" sz="quarter" idx="12"/>
          </p:nvPr>
        </p:nvSpPr>
        <p:spPr/>
        <p:txBody>
          <a:bodyPr/>
          <a:lstStyle/>
          <a:p>
            <a:fld id="{B4A918BC-4D43-4B42-B3C0-E7EBE25E6AF0}" type="slidenum">
              <a:rPr lang="en-US" smtClean="0"/>
              <a:t>4</a:t>
            </a:fld>
            <a:endParaRPr lang="en-US"/>
          </a:p>
        </p:txBody>
      </p:sp>
      <p:sp>
        <p:nvSpPr>
          <p:cNvPr id="7" name="Content Placeholder 2">
            <a:extLst>
              <a:ext uri="{FF2B5EF4-FFF2-40B4-BE49-F238E27FC236}">
                <a16:creationId xmlns:a16="http://schemas.microsoft.com/office/drawing/2014/main" id="{11D7250F-7714-E7F2-6AC6-039B36A3A8BE}"/>
              </a:ext>
            </a:extLst>
          </p:cNvPr>
          <p:cNvSpPr>
            <a:spLocks noGrp="1"/>
          </p:cNvSpPr>
          <p:nvPr>
            <p:ph idx="1"/>
          </p:nvPr>
        </p:nvSpPr>
        <p:spPr>
          <a:xfrm>
            <a:off x="553065" y="1229620"/>
            <a:ext cx="10515600" cy="5263459"/>
          </a:xfrm>
        </p:spPr>
        <p:txBody>
          <a:bodyPr>
            <a:normAutofit/>
          </a:bodyPr>
          <a:lstStyle/>
          <a:p>
            <a:r>
              <a:rPr lang="en-IN" b="1" dirty="0"/>
              <a:t>Tools Used</a:t>
            </a:r>
          </a:p>
          <a:p>
            <a:r>
              <a:rPr lang="en-IN" b="1" dirty="0"/>
              <a:t>Python Libraries</a:t>
            </a:r>
            <a:r>
              <a:rPr lang="en-IN" dirty="0"/>
              <a:t>: Primarily NumPy and pandas were used for data manipulation and analysis. </a:t>
            </a:r>
          </a:p>
          <a:p>
            <a:r>
              <a:rPr lang="en-IN" b="1" dirty="0"/>
              <a:t>scikit-learn</a:t>
            </a:r>
            <a:r>
              <a:rPr lang="en-IN" dirty="0"/>
              <a:t>: Employed for machine learning models such as Simple Linear Regression and Multiple Linear Regression.</a:t>
            </a:r>
          </a:p>
          <a:p>
            <a:r>
              <a:rPr lang="en-IN" b="1" dirty="0" err="1"/>
              <a:t>SQLAlchemy</a:t>
            </a:r>
            <a:r>
              <a:rPr lang="en-IN" b="1" dirty="0"/>
              <a:t> (MySQL with </a:t>
            </a:r>
            <a:r>
              <a:rPr lang="en-IN" b="1" dirty="0" err="1"/>
              <a:t>PyMySQL</a:t>
            </a:r>
            <a:r>
              <a:rPr lang="en-IN" b="1" dirty="0"/>
              <a:t> driver)</a:t>
            </a:r>
            <a:r>
              <a:rPr lang="en-IN" dirty="0"/>
              <a:t>: Used to export processed data from pandas </a:t>
            </a:r>
            <a:r>
              <a:rPr lang="en-IN" dirty="0" err="1"/>
              <a:t>DataFrames</a:t>
            </a:r>
            <a:r>
              <a:rPr lang="en-IN" dirty="0"/>
              <a:t> to a MySQL database.</a:t>
            </a:r>
          </a:p>
          <a:p>
            <a:r>
              <a:rPr lang="en-IN" b="1" dirty="0"/>
              <a:t>Excel (.xlsx)</a:t>
            </a:r>
            <a:r>
              <a:rPr lang="en-IN" dirty="0"/>
              <a:t>: Data was imported and exported using Excel files, and pandas' </a:t>
            </a:r>
            <a:r>
              <a:rPr lang="en-IN" dirty="0" err="1"/>
              <a:t>read_excel</a:t>
            </a:r>
            <a:r>
              <a:rPr lang="en-IN" dirty="0"/>
              <a:t> and </a:t>
            </a:r>
            <a:r>
              <a:rPr lang="en-IN" dirty="0" err="1"/>
              <a:t>to_excel</a:t>
            </a:r>
            <a:r>
              <a:rPr lang="en-IN" dirty="0"/>
              <a:t> functions were frequently utilized. </a:t>
            </a:r>
          </a:p>
          <a:p>
            <a:r>
              <a:rPr lang="en-IN" b="1" dirty="0" err="1"/>
              <a:t>Jupyter</a:t>
            </a:r>
            <a:r>
              <a:rPr lang="en-IN" b="1" dirty="0"/>
              <a:t> Notebook</a:t>
            </a:r>
            <a:r>
              <a:rPr lang="en-IN" dirty="0"/>
              <a:t>: Provided an interactive environment for development and documentation.</a:t>
            </a:r>
          </a:p>
          <a:p>
            <a:endParaRPr lang="en-IN" dirty="0"/>
          </a:p>
        </p:txBody>
      </p:sp>
    </p:spTree>
    <p:extLst>
      <p:ext uri="{BB962C8B-B14F-4D97-AF65-F5344CB8AC3E}">
        <p14:creationId xmlns:p14="http://schemas.microsoft.com/office/powerpoint/2010/main" val="184476060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86925-E24C-5E05-1D15-79F0338C4C65}"/>
              </a:ext>
            </a:extLst>
          </p:cNvPr>
          <p:cNvSpPr>
            <a:spLocks noGrp="1"/>
          </p:cNvSpPr>
          <p:nvPr>
            <p:ph type="title"/>
          </p:nvPr>
        </p:nvSpPr>
        <p:spPr>
          <a:xfrm>
            <a:off x="673235" y="499566"/>
            <a:ext cx="10380573" cy="1199535"/>
          </a:xfrm>
        </p:spPr>
        <p:txBody>
          <a:bodyPr>
            <a:normAutofit/>
          </a:bodyPr>
          <a:lstStyle/>
          <a:p>
            <a:pPr algn="ctr"/>
            <a:r>
              <a:rPr lang="en-IN" sz="4800" b="1" u="sng" dirty="0">
                <a:latin typeface="Arial" panose="020B0604020202020204" pitchFamily="34" charset="0"/>
                <a:cs typeface="Arial" panose="020B0604020202020204" pitchFamily="34" charset="0"/>
              </a:rPr>
              <a:t>Insights</a:t>
            </a:r>
          </a:p>
        </p:txBody>
      </p:sp>
      <p:sp>
        <p:nvSpPr>
          <p:cNvPr id="3" name="Slide Number Placeholder 2">
            <a:extLst>
              <a:ext uri="{FF2B5EF4-FFF2-40B4-BE49-F238E27FC236}">
                <a16:creationId xmlns:a16="http://schemas.microsoft.com/office/drawing/2014/main" id="{C6D3D54D-1106-6EB4-968C-16D2AD6CBCDF}"/>
              </a:ext>
            </a:extLst>
          </p:cNvPr>
          <p:cNvSpPr>
            <a:spLocks noGrp="1"/>
          </p:cNvSpPr>
          <p:nvPr>
            <p:ph type="sldNum" sz="quarter" idx="12"/>
          </p:nvPr>
        </p:nvSpPr>
        <p:spPr/>
        <p:txBody>
          <a:bodyPr/>
          <a:lstStyle/>
          <a:p>
            <a:fld id="{B4A918BC-4D43-4B42-B3C0-E7EBE25E6AF0}" type="slidenum">
              <a:rPr lang="en-US" smtClean="0"/>
              <a:t>5</a:t>
            </a:fld>
            <a:endParaRPr lang="en-US"/>
          </a:p>
        </p:txBody>
      </p:sp>
      <p:sp>
        <p:nvSpPr>
          <p:cNvPr id="4" name="TextBox 3">
            <a:extLst>
              <a:ext uri="{FF2B5EF4-FFF2-40B4-BE49-F238E27FC236}">
                <a16:creationId xmlns:a16="http://schemas.microsoft.com/office/drawing/2014/main" id="{B62EF3F5-0A37-A87E-FEC3-33DAD5566308}"/>
              </a:ext>
            </a:extLst>
          </p:cNvPr>
          <p:cNvSpPr txBox="1"/>
          <p:nvPr/>
        </p:nvSpPr>
        <p:spPr>
          <a:xfrm>
            <a:off x="978310" y="2458065"/>
            <a:ext cx="10235380" cy="3139321"/>
          </a:xfrm>
          <a:prstGeom prst="rect">
            <a:avLst/>
          </a:prstGeom>
          <a:noFill/>
        </p:spPr>
        <p:txBody>
          <a:bodyPr wrap="square" rtlCol="0">
            <a:spAutoFit/>
          </a:bodyPr>
          <a:lstStyle/>
          <a:p>
            <a:pPr marL="285750" indent="-285750">
              <a:buFont typeface="Arial" panose="020B0604020202020204" pitchFamily="34" charset="0"/>
              <a:buChar char="•"/>
            </a:pPr>
            <a:r>
              <a:rPr lang="en-US" dirty="0"/>
              <a:t>Player performance shows wide variation in goals and assists across different positions and competitions.</a:t>
            </a:r>
          </a:p>
          <a:p>
            <a:pPr marL="285750" indent="-285750">
              <a:buFont typeface="Arial" panose="020B0604020202020204" pitchFamily="34" charset="0"/>
              <a:buChar char="•"/>
            </a:pPr>
            <a:r>
              <a:rPr lang="en-US" dirty="0"/>
              <a:t>Forwards and attacking midfielders record the highest goal contribution, while defenders accumulate more fouls and cards.</a:t>
            </a:r>
          </a:p>
          <a:p>
            <a:pPr marL="285750" indent="-285750">
              <a:buFont typeface="Arial" panose="020B0604020202020204" pitchFamily="34" charset="0"/>
              <a:buChar char="•"/>
            </a:pPr>
            <a:r>
              <a:rPr lang="en-US" dirty="0"/>
              <a:t>Players with higher market values tend to have more playing time and better stats across key performance metrics.</a:t>
            </a:r>
          </a:p>
          <a:p>
            <a:pPr marL="285750" indent="-285750">
              <a:buFont typeface="Arial" panose="020B0604020202020204" pitchFamily="34" charset="0"/>
              <a:buChar char="•"/>
            </a:pPr>
            <a:r>
              <a:rPr lang="en-US" dirty="0"/>
              <a:t>Home teams generally score more goals and have better match outcomes than away teams, showing home advantage.</a:t>
            </a:r>
          </a:p>
          <a:p>
            <a:pPr marL="285750" indent="-285750">
              <a:buFont typeface="Arial" panose="020B0604020202020204" pitchFamily="34" charset="0"/>
              <a:buChar char="•"/>
            </a:pPr>
            <a:r>
              <a:rPr lang="en-US" dirty="0"/>
              <a:t>Higher attendance is correlated with important matches and popular teams, indicating fan influence on game ambiance.</a:t>
            </a:r>
          </a:p>
          <a:p>
            <a:endParaRPr lang="en-IN" dirty="0"/>
          </a:p>
        </p:txBody>
      </p:sp>
    </p:spTree>
    <p:extLst>
      <p:ext uri="{BB962C8B-B14F-4D97-AF65-F5344CB8AC3E}">
        <p14:creationId xmlns:p14="http://schemas.microsoft.com/office/powerpoint/2010/main" val="2821076499"/>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16079E-E022-68FC-997B-A1232EF81139}"/>
              </a:ext>
            </a:extLst>
          </p:cNvPr>
          <p:cNvSpPr>
            <a:spLocks noGrp="1"/>
          </p:cNvSpPr>
          <p:nvPr>
            <p:ph type="sldNum" sz="quarter" idx="12"/>
          </p:nvPr>
        </p:nvSpPr>
        <p:spPr/>
        <p:txBody>
          <a:bodyPr/>
          <a:lstStyle/>
          <a:p>
            <a:fld id="{B4A918BC-4D43-4B42-B3C0-E7EBE25E6AF0}" type="slidenum">
              <a:rPr lang="en-US" smtClean="0"/>
              <a:t>6</a:t>
            </a:fld>
            <a:endParaRPr lang="en-US"/>
          </a:p>
        </p:txBody>
      </p:sp>
      <p:sp>
        <p:nvSpPr>
          <p:cNvPr id="3" name="TextBox 2">
            <a:extLst>
              <a:ext uri="{FF2B5EF4-FFF2-40B4-BE49-F238E27FC236}">
                <a16:creationId xmlns:a16="http://schemas.microsoft.com/office/drawing/2014/main" id="{36FD5DA0-D8D7-98C2-1E51-2888F3B42019}"/>
              </a:ext>
            </a:extLst>
          </p:cNvPr>
          <p:cNvSpPr txBox="1"/>
          <p:nvPr/>
        </p:nvSpPr>
        <p:spPr>
          <a:xfrm>
            <a:off x="9113410" y="3472078"/>
            <a:ext cx="2633945" cy="646331"/>
          </a:xfrm>
          <a:prstGeom prst="rect">
            <a:avLst/>
          </a:prstGeom>
          <a:noFill/>
        </p:spPr>
        <p:txBody>
          <a:bodyPr wrap="square" rtlCol="0">
            <a:spAutoFit/>
          </a:bodyPr>
          <a:lstStyle/>
          <a:p>
            <a:endParaRPr lang="en-US" dirty="0"/>
          </a:p>
          <a:p>
            <a:pPr marL="285750" indent="-285750">
              <a:buFont typeface="Arial" panose="020B0604020202020204" pitchFamily="34" charset="0"/>
              <a:buChar char="•"/>
            </a:pPr>
            <a:endParaRPr lang="en-US" b="1" dirty="0"/>
          </a:p>
        </p:txBody>
      </p:sp>
      <p:sp>
        <p:nvSpPr>
          <p:cNvPr id="5" name="Title 1">
            <a:extLst>
              <a:ext uri="{FF2B5EF4-FFF2-40B4-BE49-F238E27FC236}">
                <a16:creationId xmlns:a16="http://schemas.microsoft.com/office/drawing/2014/main" id="{1EA38838-14CC-99CE-226C-12FA82745F32}"/>
              </a:ext>
            </a:extLst>
          </p:cNvPr>
          <p:cNvSpPr txBox="1">
            <a:spLocks/>
          </p:cNvSpPr>
          <p:nvPr/>
        </p:nvSpPr>
        <p:spPr>
          <a:xfrm>
            <a:off x="406201" y="96983"/>
            <a:ext cx="10380573" cy="631151"/>
          </a:xfrm>
          <a:prstGeom prst="rect">
            <a:avLst/>
          </a:prstGeom>
        </p:spPr>
        <p:txBody>
          <a:bodyPr>
            <a:normAutofit fontScale="92500" lnSpcReduction="20000"/>
          </a:bodyPr>
          <a:lst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a:lstStyle>
          <a:p>
            <a:r>
              <a:rPr lang="en-US" sz="3600" dirty="0"/>
              <a:t>&lt;&lt;</a:t>
            </a:r>
            <a:r>
              <a:rPr lang="en-IN" b="1" u="sng" dirty="0"/>
              <a:t>Talent Evaluation</a:t>
            </a:r>
            <a:r>
              <a:rPr lang="en-US" sz="3600" dirty="0"/>
              <a:t>&gt;&gt;</a:t>
            </a:r>
          </a:p>
        </p:txBody>
      </p:sp>
      <p:pic>
        <p:nvPicPr>
          <p:cNvPr id="14" name="Picture 13">
            <a:extLst>
              <a:ext uri="{FF2B5EF4-FFF2-40B4-BE49-F238E27FC236}">
                <a16:creationId xmlns:a16="http://schemas.microsoft.com/office/drawing/2014/main" id="{355BB32D-1346-94DD-34D1-C008344C57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728134"/>
            <a:ext cx="8610600" cy="5491796"/>
          </a:xfrm>
          <a:prstGeom prst="rect">
            <a:avLst/>
          </a:prstGeom>
        </p:spPr>
      </p:pic>
      <p:sp>
        <p:nvSpPr>
          <p:cNvPr id="15" name="Rectangle 14">
            <a:extLst>
              <a:ext uri="{FF2B5EF4-FFF2-40B4-BE49-F238E27FC236}">
                <a16:creationId xmlns:a16="http://schemas.microsoft.com/office/drawing/2014/main" id="{33EEC933-9AA6-1D59-40A3-54761B67F499}"/>
              </a:ext>
            </a:extLst>
          </p:cNvPr>
          <p:cNvSpPr/>
          <p:nvPr/>
        </p:nvSpPr>
        <p:spPr>
          <a:xfrm>
            <a:off x="9113410" y="1215479"/>
            <a:ext cx="2592474" cy="217044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TextBox 15">
            <a:extLst>
              <a:ext uri="{FF2B5EF4-FFF2-40B4-BE49-F238E27FC236}">
                <a16:creationId xmlns:a16="http://schemas.microsoft.com/office/drawing/2014/main" id="{98CC5537-073F-E2D4-01F2-DBE829CFA856}"/>
              </a:ext>
            </a:extLst>
          </p:cNvPr>
          <p:cNvSpPr txBox="1"/>
          <p:nvPr/>
        </p:nvSpPr>
        <p:spPr>
          <a:xfrm>
            <a:off x="9113410" y="1215479"/>
            <a:ext cx="2592474" cy="2031325"/>
          </a:xfrm>
          <a:prstGeom prst="rect">
            <a:avLst/>
          </a:prstGeom>
          <a:noFill/>
        </p:spPr>
        <p:txBody>
          <a:bodyPr wrap="square" rtlCol="0">
            <a:spAutoFit/>
          </a:bodyPr>
          <a:lstStyle/>
          <a:p>
            <a:r>
              <a:rPr lang="en-US" dirty="0">
                <a:solidFill>
                  <a:srgbClr val="FF0000"/>
                </a:solidFill>
              </a:rPr>
              <a:t>The United States stands out with the highest total player market value among all countries represented on the map.</a:t>
            </a:r>
          </a:p>
          <a:p>
            <a:endParaRPr lang="en-IN" dirty="0"/>
          </a:p>
        </p:txBody>
      </p:sp>
      <p:sp>
        <p:nvSpPr>
          <p:cNvPr id="17" name="TextBox 16">
            <a:extLst>
              <a:ext uri="{FF2B5EF4-FFF2-40B4-BE49-F238E27FC236}">
                <a16:creationId xmlns:a16="http://schemas.microsoft.com/office/drawing/2014/main" id="{B478D6C1-04FF-2FE6-0FDC-F85A7C810DD6}"/>
              </a:ext>
            </a:extLst>
          </p:cNvPr>
          <p:cNvSpPr txBox="1"/>
          <p:nvPr/>
        </p:nvSpPr>
        <p:spPr>
          <a:xfrm>
            <a:off x="9284232" y="630242"/>
            <a:ext cx="2592474" cy="646331"/>
          </a:xfrm>
          <a:prstGeom prst="rect">
            <a:avLst/>
          </a:prstGeom>
          <a:noFill/>
        </p:spPr>
        <p:txBody>
          <a:bodyPr wrap="square" rtlCol="0">
            <a:spAutoFit/>
          </a:bodyPr>
          <a:lstStyle/>
          <a:p>
            <a:r>
              <a:rPr lang="en-US" b="1" dirty="0"/>
              <a:t>OBSERVATIONS</a:t>
            </a:r>
            <a:endParaRPr lang="en-US" dirty="0"/>
          </a:p>
          <a:p>
            <a:endParaRPr lang="en-IN" dirty="0"/>
          </a:p>
        </p:txBody>
      </p:sp>
      <p:sp>
        <p:nvSpPr>
          <p:cNvPr id="18" name="Rectangle 17">
            <a:extLst>
              <a:ext uri="{FF2B5EF4-FFF2-40B4-BE49-F238E27FC236}">
                <a16:creationId xmlns:a16="http://schemas.microsoft.com/office/drawing/2014/main" id="{690391EC-CDDB-B0E8-45A6-432EACAD4A1C}"/>
              </a:ext>
            </a:extLst>
          </p:cNvPr>
          <p:cNvSpPr/>
          <p:nvPr/>
        </p:nvSpPr>
        <p:spPr>
          <a:xfrm>
            <a:off x="9113410" y="3385923"/>
            <a:ext cx="2592474" cy="2256598"/>
          </a:xfrm>
          <a:prstGeom prst="rect">
            <a:avLst/>
          </a:prstGeom>
          <a:solidFill>
            <a:schemeClr val="tx2">
              <a:lumMod val="25000"/>
              <a:lumOff val="75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937249ED-9536-D761-2E88-3416DDFABDC1}"/>
              </a:ext>
            </a:extLst>
          </p:cNvPr>
          <p:cNvSpPr txBox="1"/>
          <p:nvPr/>
        </p:nvSpPr>
        <p:spPr>
          <a:xfrm>
            <a:off x="9113410" y="3385923"/>
            <a:ext cx="2592474" cy="2308324"/>
          </a:xfrm>
          <a:prstGeom prst="rect">
            <a:avLst/>
          </a:prstGeom>
          <a:noFill/>
        </p:spPr>
        <p:txBody>
          <a:bodyPr wrap="square" rtlCol="0">
            <a:spAutoFit/>
          </a:bodyPr>
          <a:lstStyle/>
          <a:p>
            <a:r>
              <a:rPr lang="en-US" dirty="0">
                <a:solidFill>
                  <a:srgbClr val="FF0000"/>
                </a:solidFill>
              </a:rPr>
              <a:t>European countries like France, Sweden, and Poland also contribute significantly, indicating strong player market value distribution within Europe.</a:t>
            </a:r>
          </a:p>
          <a:p>
            <a:endParaRPr lang="en-IN" dirty="0"/>
          </a:p>
        </p:txBody>
      </p:sp>
    </p:spTree>
    <p:extLst>
      <p:ext uri="{BB962C8B-B14F-4D97-AF65-F5344CB8AC3E}">
        <p14:creationId xmlns:p14="http://schemas.microsoft.com/office/powerpoint/2010/main" val="2064032720"/>
      </p:ext>
    </p:extLst>
  </p:cSld>
  <p:clrMapOvr>
    <a:masterClrMapping/>
  </p:clrMapOvr>
  <p:transition spd="slow">
    <p:push dir="u"/>
  </p:transition>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E16079E-E022-68FC-997B-A1232EF81139}"/>
              </a:ext>
            </a:extLst>
          </p:cNvPr>
          <p:cNvSpPr>
            <a:spLocks noGrp="1"/>
          </p:cNvSpPr>
          <p:nvPr>
            <p:ph type="sldNum" sz="quarter" idx="12"/>
          </p:nvPr>
        </p:nvSpPr>
        <p:spPr/>
        <p:txBody>
          <a:bodyPr/>
          <a:lstStyle/>
          <a:p>
            <a:fld id="{B4A918BC-4D43-4B42-B3C0-E7EBE25E6AF0}" type="slidenum">
              <a:rPr lang="en-US" smtClean="0"/>
              <a:t>7</a:t>
            </a:fld>
            <a:endParaRPr lang="en-US"/>
          </a:p>
        </p:txBody>
      </p:sp>
      <p:sp>
        <p:nvSpPr>
          <p:cNvPr id="5" name="Title 1">
            <a:extLst>
              <a:ext uri="{FF2B5EF4-FFF2-40B4-BE49-F238E27FC236}">
                <a16:creationId xmlns:a16="http://schemas.microsoft.com/office/drawing/2014/main" id="{1EA38838-14CC-99CE-226C-12FA82745F32}"/>
              </a:ext>
            </a:extLst>
          </p:cNvPr>
          <p:cNvSpPr txBox="1">
            <a:spLocks/>
          </p:cNvSpPr>
          <p:nvPr/>
        </p:nvSpPr>
        <p:spPr>
          <a:xfrm>
            <a:off x="425866" y="0"/>
            <a:ext cx="10380573" cy="631151"/>
          </a:xfrm>
          <a:prstGeom prst="rect">
            <a:avLst/>
          </a:prstGeom>
        </p:spPr>
        <p:txBody>
          <a:bodyPr>
            <a:normAutofit fontScale="92500" lnSpcReduction="20000"/>
          </a:bodyPr>
          <a:lst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a:lstStyle>
          <a:p>
            <a:r>
              <a:rPr lang="en-US" sz="3600" dirty="0"/>
              <a:t>&lt;&lt;</a:t>
            </a:r>
            <a:r>
              <a:rPr lang="en-IN" u="sng" dirty="0"/>
              <a:t>Talent Identification</a:t>
            </a:r>
            <a:r>
              <a:rPr lang="en-US" sz="3600" dirty="0"/>
              <a:t>&gt;&gt;</a:t>
            </a:r>
          </a:p>
        </p:txBody>
      </p:sp>
      <p:pic>
        <p:nvPicPr>
          <p:cNvPr id="13" name="Picture 12">
            <a:extLst>
              <a:ext uri="{FF2B5EF4-FFF2-40B4-BE49-F238E27FC236}">
                <a16:creationId xmlns:a16="http://schemas.microsoft.com/office/drawing/2014/main" id="{CCC10479-CFAE-C164-2366-8BA654EC440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27648"/>
            <a:ext cx="8259744" cy="4933740"/>
          </a:xfrm>
          <a:prstGeom prst="rect">
            <a:avLst/>
          </a:prstGeom>
        </p:spPr>
      </p:pic>
      <p:sp>
        <p:nvSpPr>
          <p:cNvPr id="14" name="Oval 13">
            <a:extLst>
              <a:ext uri="{FF2B5EF4-FFF2-40B4-BE49-F238E27FC236}">
                <a16:creationId xmlns:a16="http://schemas.microsoft.com/office/drawing/2014/main" id="{B58C6116-53AA-91D6-36E6-A2E628604A9C}"/>
              </a:ext>
            </a:extLst>
          </p:cNvPr>
          <p:cNvSpPr/>
          <p:nvPr/>
        </p:nvSpPr>
        <p:spPr>
          <a:xfrm>
            <a:off x="8665227" y="527648"/>
            <a:ext cx="3459981" cy="2733152"/>
          </a:xfrm>
          <a:prstGeom prst="ellipse">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extBox 14">
            <a:extLst>
              <a:ext uri="{FF2B5EF4-FFF2-40B4-BE49-F238E27FC236}">
                <a16:creationId xmlns:a16="http://schemas.microsoft.com/office/drawing/2014/main" id="{F7AAD753-A094-46C3-40BF-5772F9767C28}"/>
              </a:ext>
            </a:extLst>
          </p:cNvPr>
          <p:cNvSpPr txBox="1"/>
          <p:nvPr/>
        </p:nvSpPr>
        <p:spPr>
          <a:xfrm>
            <a:off x="9103807" y="1155560"/>
            <a:ext cx="2703006" cy="1477328"/>
          </a:xfrm>
          <a:prstGeom prst="rect">
            <a:avLst/>
          </a:prstGeom>
          <a:noFill/>
        </p:spPr>
        <p:txBody>
          <a:bodyPr wrap="square" rtlCol="0">
            <a:spAutoFit/>
          </a:bodyPr>
          <a:lstStyle/>
          <a:p>
            <a:r>
              <a:rPr lang="en-US" dirty="0"/>
              <a:t>Christian Pulisic leads in both assists and market value among all players shown.</a:t>
            </a:r>
          </a:p>
          <a:p>
            <a:endParaRPr lang="en-IN" dirty="0"/>
          </a:p>
        </p:txBody>
      </p:sp>
      <p:sp>
        <p:nvSpPr>
          <p:cNvPr id="16" name="Oval 15">
            <a:extLst>
              <a:ext uri="{FF2B5EF4-FFF2-40B4-BE49-F238E27FC236}">
                <a16:creationId xmlns:a16="http://schemas.microsoft.com/office/drawing/2014/main" id="{907BCECE-78BA-89D8-A8BF-4DFAB7F9A966}"/>
              </a:ext>
            </a:extLst>
          </p:cNvPr>
          <p:cNvSpPr/>
          <p:nvPr/>
        </p:nvSpPr>
        <p:spPr>
          <a:xfrm>
            <a:off x="8844126" y="3361174"/>
            <a:ext cx="3222368" cy="2587450"/>
          </a:xfrm>
          <a:prstGeom prst="ellipse">
            <a:avLst/>
          </a:prstGeom>
          <a:solidFill>
            <a:schemeClr val="accent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610ADC5D-1AEB-6B3F-8419-689497A129D3}"/>
              </a:ext>
            </a:extLst>
          </p:cNvPr>
          <p:cNvSpPr txBox="1"/>
          <p:nvPr/>
        </p:nvSpPr>
        <p:spPr>
          <a:xfrm>
            <a:off x="9465348" y="3748035"/>
            <a:ext cx="2401556" cy="2031325"/>
          </a:xfrm>
          <a:prstGeom prst="rect">
            <a:avLst/>
          </a:prstGeom>
          <a:noFill/>
        </p:spPr>
        <p:txBody>
          <a:bodyPr wrap="square" rtlCol="0">
            <a:spAutoFit/>
          </a:bodyPr>
          <a:lstStyle/>
          <a:p>
            <a:r>
              <a:rPr lang="en-US" dirty="0"/>
              <a:t>Market value and assists are positively linked, as higher-assist players generally have greater market value.</a:t>
            </a:r>
          </a:p>
          <a:p>
            <a:endParaRPr lang="en-IN" dirty="0"/>
          </a:p>
        </p:txBody>
      </p:sp>
      <p:sp>
        <p:nvSpPr>
          <p:cNvPr id="19" name="Rectangle: Rounded Corners 18">
            <a:extLst>
              <a:ext uri="{FF2B5EF4-FFF2-40B4-BE49-F238E27FC236}">
                <a16:creationId xmlns:a16="http://schemas.microsoft.com/office/drawing/2014/main" id="{4473E8F7-F6F0-B663-5E72-5FE64B20E699}"/>
              </a:ext>
            </a:extLst>
          </p:cNvPr>
          <p:cNvSpPr/>
          <p:nvPr/>
        </p:nvSpPr>
        <p:spPr>
          <a:xfrm>
            <a:off x="140677" y="5576835"/>
            <a:ext cx="8963130" cy="1144640"/>
          </a:xfrm>
          <a:prstGeom prst="round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TextBox 19">
            <a:extLst>
              <a:ext uri="{FF2B5EF4-FFF2-40B4-BE49-F238E27FC236}">
                <a16:creationId xmlns:a16="http://schemas.microsoft.com/office/drawing/2014/main" id="{8A753640-83AF-ECCE-E494-74EE998855C1}"/>
              </a:ext>
            </a:extLst>
          </p:cNvPr>
          <p:cNvSpPr txBox="1"/>
          <p:nvPr/>
        </p:nvSpPr>
        <p:spPr>
          <a:xfrm>
            <a:off x="241160" y="5576835"/>
            <a:ext cx="8701873" cy="1446550"/>
          </a:xfrm>
          <a:prstGeom prst="rect">
            <a:avLst/>
          </a:prstGeom>
          <a:noFill/>
        </p:spPr>
        <p:txBody>
          <a:bodyPr wrap="square" rtlCol="0">
            <a:spAutoFit/>
          </a:bodyPr>
          <a:lstStyle/>
          <a:p>
            <a:r>
              <a:rPr lang="en-IN" sz="1400" b="1" dirty="0"/>
              <a:t>Player Market Value Categories</a:t>
            </a:r>
          </a:p>
          <a:p>
            <a:r>
              <a:rPr lang="en-IN" sz="1400" b="1" dirty="0"/>
              <a:t>High:</a:t>
            </a:r>
            <a:r>
              <a:rPr lang="en-IN" sz="1400" dirty="0"/>
              <a:t> Christian Pulisic</a:t>
            </a:r>
          </a:p>
          <a:p>
            <a:r>
              <a:rPr lang="en-IN" sz="1400" b="1" dirty="0"/>
              <a:t>Medium:</a:t>
            </a:r>
            <a:r>
              <a:rPr lang="en-IN" sz="1400" dirty="0"/>
              <a:t> Weston McKennie, Fabian Johnson, Gio Reyna</a:t>
            </a:r>
          </a:p>
          <a:p>
            <a:r>
              <a:rPr lang="en-IN" sz="1400" b="1" dirty="0"/>
              <a:t>Low:</a:t>
            </a:r>
            <a:r>
              <a:rPr lang="en-IN" sz="1400" dirty="0"/>
              <a:t> Players represented in the smallest rectangles, such as Babajide Ogunbiyi and others with smaller market value in the chart.</a:t>
            </a:r>
          </a:p>
          <a:p>
            <a:endParaRPr lang="en-IN" dirty="0"/>
          </a:p>
        </p:txBody>
      </p:sp>
    </p:spTree>
    <p:extLst>
      <p:ext uri="{BB962C8B-B14F-4D97-AF65-F5344CB8AC3E}">
        <p14:creationId xmlns:p14="http://schemas.microsoft.com/office/powerpoint/2010/main" val="140159859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F30D39-507A-23FD-5298-BBEEBAA3F070}"/>
              </a:ext>
            </a:extLst>
          </p:cNvPr>
          <p:cNvSpPr>
            <a:spLocks noGrp="1"/>
          </p:cNvSpPr>
          <p:nvPr>
            <p:ph type="sldNum" sz="quarter" idx="12"/>
          </p:nvPr>
        </p:nvSpPr>
        <p:spPr/>
        <p:txBody>
          <a:bodyPr/>
          <a:lstStyle/>
          <a:p>
            <a:fld id="{B4A918BC-4D43-4B42-B3C0-E7EBE25E6AF0}" type="slidenum">
              <a:rPr lang="en-US" smtClean="0"/>
              <a:t>8</a:t>
            </a:fld>
            <a:endParaRPr lang="en-US"/>
          </a:p>
        </p:txBody>
      </p:sp>
      <p:sp>
        <p:nvSpPr>
          <p:cNvPr id="4" name="Title 1">
            <a:extLst>
              <a:ext uri="{FF2B5EF4-FFF2-40B4-BE49-F238E27FC236}">
                <a16:creationId xmlns:a16="http://schemas.microsoft.com/office/drawing/2014/main" id="{DA6B6966-902D-0D8F-13A6-D2B627F3D3E3}"/>
              </a:ext>
            </a:extLst>
          </p:cNvPr>
          <p:cNvSpPr txBox="1">
            <a:spLocks/>
          </p:cNvSpPr>
          <p:nvPr/>
        </p:nvSpPr>
        <p:spPr>
          <a:xfrm>
            <a:off x="406201" y="96983"/>
            <a:ext cx="10380573" cy="631151"/>
          </a:xfrm>
          <a:prstGeom prst="rect">
            <a:avLst/>
          </a:prstGeom>
        </p:spPr>
        <p:txBody>
          <a:bodyPr>
            <a:normAutofit fontScale="92500" lnSpcReduction="20000"/>
          </a:bodyPr>
          <a:lst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a:lstStyle>
          <a:p>
            <a:r>
              <a:rPr lang="en-US" sz="3600" dirty="0"/>
              <a:t>&lt;&lt;</a:t>
            </a:r>
            <a:r>
              <a:rPr lang="en-IN" b="1" u="sng" dirty="0"/>
              <a:t>Decision Monitoring</a:t>
            </a:r>
            <a:r>
              <a:rPr lang="en-US" sz="3600" dirty="0"/>
              <a:t>&gt;&gt;</a:t>
            </a:r>
          </a:p>
        </p:txBody>
      </p:sp>
      <p:pic>
        <p:nvPicPr>
          <p:cNvPr id="7" name="Picture 6">
            <a:extLst>
              <a:ext uri="{FF2B5EF4-FFF2-40B4-BE49-F238E27FC236}">
                <a16:creationId xmlns:a16="http://schemas.microsoft.com/office/drawing/2014/main" id="{885734E1-12E8-9111-0AD7-437AA3607B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450" y="728134"/>
            <a:ext cx="8630906" cy="4386477"/>
          </a:xfrm>
          <a:prstGeom prst="rect">
            <a:avLst/>
          </a:prstGeom>
        </p:spPr>
      </p:pic>
      <p:sp>
        <p:nvSpPr>
          <p:cNvPr id="8" name="Rectangle: Diagonal Corners Rounded 7">
            <a:extLst>
              <a:ext uri="{FF2B5EF4-FFF2-40B4-BE49-F238E27FC236}">
                <a16:creationId xmlns:a16="http://schemas.microsoft.com/office/drawing/2014/main" id="{916539D9-048E-AFDD-8588-C801723A2E03}"/>
              </a:ext>
            </a:extLst>
          </p:cNvPr>
          <p:cNvSpPr/>
          <p:nvPr/>
        </p:nvSpPr>
        <p:spPr>
          <a:xfrm>
            <a:off x="9244484" y="291402"/>
            <a:ext cx="2743200" cy="5114611"/>
          </a:xfrm>
          <a:prstGeom prst="round2Diag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TextBox 9">
            <a:extLst>
              <a:ext uri="{FF2B5EF4-FFF2-40B4-BE49-F238E27FC236}">
                <a16:creationId xmlns:a16="http://schemas.microsoft.com/office/drawing/2014/main" id="{D4D65EB6-DC49-BA9C-17EA-521ED3A60449}"/>
              </a:ext>
            </a:extLst>
          </p:cNvPr>
          <p:cNvSpPr txBox="1"/>
          <p:nvPr/>
        </p:nvSpPr>
        <p:spPr>
          <a:xfrm>
            <a:off x="9369670" y="711435"/>
            <a:ext cx="2491991" cy="4985980"/>
          </a:xfrm>
          <a:prstGeom prst="rect">
            <a:avLst/>
          </a:prstGeom>
          <a:noFill/>
        </p:spPr>
        <p:txBody>
          <a:bodyPr wrap="square" rtlCol="0">
            <a:spAutoFit/>
          </a:bodyPr>
          <a:lstStyle/>
          <a:p>
            <a:pPr marL="285750" indent="-285750">
              <a:buFont typeface="Arial" panose="020B0604020202020204" pitchFamily="34" charset="0"/>
              <a:buChar char="•"/>
            </a:pPr>
            <a:r>
              <a:rPr lang="en-US" sz="2000" dirty="0"/>
              <a:t>Guido </a:t>
            </a:r>
            <a:r>
              <a:rPr lang="en-US" sz="2000" dirty="0" err="1"/>
              <a:t>Winkmann</a:t>
            </a:r>
            <a:r>
              <a:rPr lang="en-US" sz="2000" dirty="0"/>
              <a:t> has issued the highest number of disciplinary cards among referees, indicating a strict officiating style.</a:t>
            </a:r>
          </a:p>
          <a:p>
            <a:pPr marL="285750" indent="-285750">
              <a:buFont typeface="Arial" panose="020B0604020202020204" pitchFamily="34" charset="0"/>
              <a:buChar char="•"/>
            </a:pPr>
            <a:r>
              <a:rPr lang="en-US" sz="2000" dirty="0"/>
              <a:t>Most referees gave fewer red cards compared to yellow cards, showing greater use of cautionary warnings over expulsions.</a:t>
            </a:r>
          </a:p>
          <a:p>
            <a:endParaRPr lang="en-IN" dirty="0"/>
          </a:p>
        </p:txBody>
      </p:sp>
      <p:sp>
        <p:nvSpPr>
          <p:cNvPr id="17" name="Rectangle: Rounded Corners 16">
            <a:extLst>
              <a:ext uri="{FF2B5EF4-FFF2-40B4-BE49-F238E27FC236}">
                <a16:creationId xmlns:a16="http://schemas.microsoft.com/office/drawing/2014/main" id="{6E3C74FF-F3DF-3DFE-FB7D-221D931AE5CF}"/>
              </a:ext>
            </a:extLst>
          </p:cNvPr>
          <p:cNvSpPr/>
          <p:nvPr/>
        </p:nvSpPr>
        <p:spPr>
          <a:xfrm>
            <a:off x="171451" y="5406013"/>
            <a:ext cx="9706080" cy="1315462"/>
          </a:xfrm>
          <a:prstGeom prst="roundRect">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TextBox 17">
            <a:extLst>
              <a:ext uri="{FF2B5EF4-FFF2-40B4-BE49-F238E27FC236}">
                <a16:creationId xmlns:a16="http://schemas.microsoft.com/office/drawing/2014/main" id="{7CD2F5B1-CC57-907E-0F94-8346E0C26FC6}"/>
              </a:ext>
            </a:extLst>
          </p:cNvPr>
          <p:cNvSpPr txBox="1"/>
          <p:nvPr/>
        </p:nvSpPr>
        <p:spPr>
          <a:xfrm>
            <a:off x="171450" y="5406013"/>
            <a:ext cx="9706081" cy="1477328"/>
          </a:xfrm>
          <a:prstGeom prst="rect">
            <a:avLst/>
          </a:prstGeom>
          <a:noFill/>
        </p:spPr>
        <p:txBody>
          <a:bodyPr wrap="square" rtlCol="0">
            <a:spAutoFit/>
          </a:bodyPr>
          <a:lstStyle/>
          <a:p>
            <a:r>
              <a:rPr lang="en-IN" b="1" dirty="0"/>
              <a:t>Referee Card Distribution</a:t>
            </a:r>
          </a:p>
          <a:p>
            <a:r>
              <a:rPr lang="en-IN" b="1" dirty="0"/>
              <a:t>High:</a:t>
            </a:r>
            <a:r>
              <a:rPr lang="en-IN" dirty="0"/>
              <a:t> Guido </a:t>
            </a:r>
            <a:r>
              <a:rPr lang="en-IN" dirty="0" err="1"/>
              <a:t>Winkmann</a:t>
            </a:r>
            <a:endParaRPr lang="en-IN" dirty="0"/>
          </a:p>
          <a:p>
            <a:r>
              <a:rPr lang="en-IN" b="1" dirty="0"/>
              <a:t>Medium:</a:t>
            </a:r>
            <a:r>
              <a:rPr lang="en-IN" dirty="0"/>
              <a:t> Referees such as Andre Marriner, Marco Fritz, Lee Mason</a:t>
            </a:r>
          </a:p>
          <a:p>
            <a:r>
              <a:rPr lang="en-IN" b="1" dirty="0"/>
              <a:t>Low:</a:t>
            </a:r>
            <a:r>
              <a:rPr lang="en-IN" dirty="0"/>
              <a:t> Referees near the right of the chart, such as Sandi </a:t>
            </a:r>
            <a:r>
              <a:rPr lang="en-IN" dirty="0" err="1"/>
              <a:t>Putros</a:t>
            </a:r>
            <a:r>
              <a:rPr lang="en-IN" dirty="0"/>
              <a:t>, Serge Gumienny, Weis De Cremer</a:t>
            </a:r>
          </a:p>
          <a:p>
            <a:endParaRPr lang="en-IN" dirty="0"/>
          </a:p>
        </p:txBody>
      </p:sp>
      <p:sp>
        <p:nvSpPr>
          <p:cNvPr id="20" name="TextBox 19">
            <a:extLst>
              <a:ext uri="{FF2B5EF4-FFF2-40B4-BE49-F238E27FC236}">
                <a16:creationId xmlns:a16="http://schemas.microsoft.com/office/drawing/2014/main" id="{424A86B1-BC1E-8B21-BD2C-4288620E46AC}"/>
              </a:ext>
            </a:extLst>
          </p:cNvPr>
          <p:cNvSpPr txBox="1"/>
          <p:nvPr/>
        </p:nvSpPr>
        <p:spPr>
          <a:xfrm>
            <a:off x="9766998" y="342103"/>
            <a:ext cx="1989573" cy="369332"/>
          </a:xfrm>
          <a:prstGeom prst="rect">
            <a:avLst/>
          </a:prstGeom>
          <a:noFill/>
        </p:spPr>
        <p:txBody>
          <a:bodyPr wrap="square" rtlCol="0">
            <a:spAutoFit/>
          </a:bodyPr>
          <a:lstStyle/>
          <a:p>
            <a:r>
              <a:rPr lang="en-US" b="1" dirty="0"/>
              <a:t>OBSERVATIONS</a:t>
            </a:r>
            <a:endParaRPr lang="en-IN" dirty="0"/>
          </a:p>
        </p:txBody>
      </p:sp>
    </p:spTree>
    <p:extLst>
      <p:ext uri="{BB962C8B-B14F-4D97-AF65-F5344CB8AC3E}">
        <p14:creationId xmlns:p14="http://schemas.microsoft.com/office/powerpoint/2010/main" val="738012537"/>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4">
                <a:lumMod val="60000"/>
                <a:lumOff val="4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F30D39-507A-23FD-5298-BBEEBAA3F070}"/>
              </a:ext>
            </a:extLst>
          </p:cNvPr>
          <p:cNvSpPr>
            <a:spLocks noGrp="1"/>
          </p:cNvSpPr>
          <p:nvPr>
            <p:ph type="sldNum" sz="quarter" idx="12"/>
          </p:nvPr>
        </p:nvSpPr>
        <p:spPr/>
        <p:txBody>
          <a:bodyPr/>
          <a:lstStyle/>
          <a:p>
            <a:fld id="{B4A918BC-4D43-4B42-B3C0-E7EBE25E6AF0}" type="slidenum">
              <a:rPr lang="en-US" smtClean="0"/>
              <a:t>9</a:t>
            </a:fld>
            <a:endParaRPr lang="en-US"/>
          </a:p>
        </p:txBody>
      </p:sp>
      <p:sp>
        <p:nvSpPr>
          <p:cNvPr id="4" name="Title 1">
            <a:extLst>
              <a:ext uri="{FF2B5EF4-FFF2-40B4-BE49-F238E27FC236}">
                <a16:creationId xmlns:a16="http://schemas.microsoft.com/office/drawing/2014/main" id="{DA6B6966-902D-0D8F-13A6-D2B627F3D3E3}"/>
              </a:ext>
            </a:extLst>
          </p:cNvPr>
          <p:cNvSpPr txBox="1">
            <a:spLocks/>
          </p:cNvSpPr>
          <p:nvPr/>
        </p:nvSpPr>
        <p:spPr>
          <a:xfrm>
            <a:off x="406201" y="96983"/>
            <a:ext cx="7140111" cy="631151"/>
          </a:xfrm>
          <a:prstGeom prst="rect">
            <a:avLst/>
          </a:prstGeom>
        </p:spPr>
        <p:txBody>
          <a:bodyPr>
            <a:normAutofit fontScale="92500" lnSpcReduction="20000"/>
          </a:bodyPr>
          <a:lst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a:lstStyle>
          <a:p>
            <a:r>
              <a:rPr lang="en-US" sz="3600" dirty="0"/>
              <a:t>&lt;&lt;</a:t>
            </a:r>
            <a:r>
              <a:rPr lang="en-IN" dirty="0"/>
              <a:t> </a:t>
            </a:r>
            <a:r>
              <a:rPr lang="en-IN" b="1" u="sng" dirty="0"/>
              <a:t>Performance Benchmarking </a:t>
            </a:r>
            <a:r>
              <a:rPr lang="en-US" sz="3600" dirty="0"/>
              <a:t>&gt;&gt;</a:t>
            </a:r>
          </a:p>
        </p:txBody>
      </p:sp>
      <p:pic>
        <p:nvPicPr>
          <p:cNvPr id="7" name="Picture 6">
            <a:extLst>
              <a:ext uri="{FF2B5EF4-FFF2-40B4-BE49-F238E27FC236}">
                <a16:creationId xmlns:a16="http://schemas.microsoft.com/office/drawing/2014/main" id="{58A5E6DE-3A87-D2C0-C766-185FF4B82D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8134"/>
            <a:ext cx="8701873" cy="4798459"/>
          </a:xfrm>
          <a:prstGeom prst="rect">
            <a:avLst/>
          </a:prstGeom>
        </p:spPr>
      </p:pic>
      <p:sp>
        <p:nvSpPr>
          <p:cNvPr id="8" name="Rectangle: Rounded Corners 7">
            <a:extLst>
              <a:ext uri="{FF2B5EF4-FFF2-40B4-BE49-F238E27FC236}">
                <a16:creationId xmlns:a16="http://schemas.microsoft.com/office/drawing/2014/main" id="{8D73597C-0B39-BA00-4E80-032BB4D0DC6C}"/>
              </a:ext>
            </a:extLst>
          </p:cNvPr>
          <p:cNvSpPr/>
          <p:nvPr/>
        </p:nvSpPr>
        <p:spPr>
          <a:xfrm>
            <a:off x="8701873" y="728134"/>
            <a:ext cx="3490127" cy="6129866"/>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700931B8-FA97-721F-1B98-A397126EBE68}"/>
              </a:ext>
            </a:extLst>
          </p:cNvPr>
          <p:cNvSpPr txBox="1"/>
          <p:nvPr/>
        </p:nvSpPr>
        <p:spPr>
          <a:xfrm>
            <a:off x="8701873" y="1115411"/>
            <a:ext cx="3490127" cy="5909310"/>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Aron Johannsson and Christian Pulisic have the highest contributions to team success based on goals scored.</a:t>
            </a:r>
          </a:p>
          <a:p>
            <a:pPr marL="285750" indent="-285750">
              <a:buFont typeface="Arial" panose="020B0604020202020204" pitchFamily="34" charset="0"/>
              <a:buChar char="•"/>
            </a:pPr>
            <a:r>
              <a:rPr lang="en-US" dirty="0">
                <a:solidFill>
                  <a:schemeClr val="bg1"/>
                </a:solidFill>
              </a:rPr>
              <a:t>Market value and contract expiry are visualized against individual performance, allowing identification of key players and contract considerations.</a:t>
            </a:r>
          </a:p>
          <a:p>
            <a:pPr marL="285750" indent="-285750">
              <a:buFont typeface="Arial" panose="020B0604020202020204" pitchFamily="34" charset="0"/>
              <a:buChar char="•"/>
            </a:pPr>
            <a:r>
              <a:rPr lang="en-US" dirty="0">
                <a:solidFill>
                  <a:schemeClr val="bg1"/>
                </a:solidFill>
              </a:rPr>
              <a:t>Disciplinary records fluctuate over the years, with peaks and drops highlighting changing patterns in on-field conduct.</a:t>
            </a:r>
          </a:p>
          <a:p>
            <a:pPr marL="285750" indent="-285750">
              <a:buFont typeface="Arial" panose="020B0604020202020204" pitchFamily="34" charset="0"/>
              <a:buChar char="•"/>
            </a:pPr>
            <a:r>
              <a:rPr lang="en-US" dirty="0">
                <a:solidFill>
                  <a:schemeClr val="bg1"/>
                </a:solidFill>
              </a:rPr>
              <a:t>Players with the most minutes played—John Anthony Brooks, Timothy Chandler, and Geoff Cameron—reflect strong consistency and reliability.</a:t>
            </a:r>
          </a:p>
          <a:p>
            <a:endParaRPr lang="en-IN" dirty="0">
              <a:solidFill>
                <a:schemeClr val="bg1"/>
              </a:solidFill>
            </a:endParaRPr>
          </a:p>
        </p:txBody>
      </p:sp>
      <p:sp>
        <p:nvSpPr>
          <p:cNvPr id="10" name="Rectangle 9">
            <a:extLst>
              <a:ext uri="{FF2B5EF4-FFF2-40B4-BE49-F238E27FC236}">
                <a16:creationId xmlns:a16="http://schemas.microsoft.com/office/drawing/2014/main" id="{714F518F-7035-D043-4255-B2D75DF67C7F}"/>
              </a:ext>
            </a:extLst>
          </p:cNvPr>
          <p:cNvSpPr/>
          <p:nvPr/>
        </p:nvSpPr>
        <p:spPr>
          <a:xfrm>
            <a:off x="0" y="5526593"/>
            <a:ext cx="9003323" cy="1331407"/>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Box 16">
            <a:extLst>
              <a:ext uri="{FF2B5EF4-FFF2-40B4-BE49-F238E27FC236}">
                <a16:creationId xmlns:a16="http://schemas.microsoft.com/office/drawing/2014/main" id="{3AB6E952-63DA-5079-2A36-6B608491D3AA}"/>
              </a:ext>
            </a:extLst>
          </p:cNvPr>
          <p:cNvSpPr txBox="1"/>
          <p:nvPr/>
        </p:nvSpPr>
        <p:spPr>
          <a:xfrm>
            <a:off x="0" y="5526593"/>
            <a:ext cx="8953081" cy="1477328"/>
          </a:xfrm>
          <a:prstGeom prst="rect">
            <a:avLst/>
          </a:prstGeom>
          <a:noFill/>
        </p:spPr>
        <p:txBody>
          <a:bodyPr wrap="square" rtlCol="0">
            <a:spAutoFit/>
          </a:bodyPr>
          <a:lstStyle/>
          <a:p>
            <a:r>
              <a:rPr lang="en-IN" b="1" dirty="0">
                <a:solidFill>
                  <a:schemeClr val="bg1"/>
                </a:solidFill>
              </a:rPr>
              <a:t>Player Market Value/Impact Categories</a:t>
            </a:r>
          </a:p>
          <a:p>
            <a:r>
              <a:rPr lang="en-IN" b="1" dirty="0">
                <a:solidFill>
                  <a:schemeClr val="bg1"/>
                </a:solidFill>
              </a:rPr>
              <a:t>High:</a:t>
            </a:r>
            <a:r>
              <a:rPr lang="en-IN" dirty="0">
                <a:solidFill>
                  <a:schemeClr val="bg1"/>
                </a:solidFill>
              </a:rPr>
              <a:t> Aron Johannsson, Christian Pulisic (top left panel for goals and contributions)</a:t>
            </a:r>
          </a:p>
          <a:p>
            <a:r>
              <a:rPr lang="en-IN" b="1" dirty="0">
                <a:solidFill>
                  <a:schemeClr val="bg1"/>
                </a:solidFill>
              </a:rPr>
              <a:t>Medium:</a:t>
            </a:r>
            <a:r>
              <a:rPr lang="en-IN" dirty="0">
                <a:solidFill>
                  <a:schemeClr val="bg1"/>
                </a:solidFill>
              </a:rPr>
              <a:t> Fabian Johnson, Jozy Altidore, Tim Howard, Brad Guzan (mid-sized indicators)</a:t>
            </a:r>
          </a:p>
          <a:p>
            <a:r>
              <a:rPr lang="en-IN" b="1" dirty="0">
                <a:solidFill>
                  <a:schemeClr val="bg1"/>
                </a:solidFill>
              </a:rPr>
              <a:t>Low:</a:t>
            </a:r>
            <a:r>
              <a:rPr lang="en-IN" dirty="0">
                <a:solidFill>
                  <a:schemeClr val="bg1"/>
                </a:solidFill>
              </a:rPr>
              <a:t> Emmanuel </a:t>
            </a:r>
            <a:r>
              <a:rPr lang="en-IN" dirty="0" err="1">
                <a:solidFill>
                  <a:schemeClr val="bg1"/>
                </a:solidFill>
              </a:rPr>
              <a:t>Sabbi</a:t>
            </a:r>
            <a:r>
              <a:rPr lang="en-IN" dirty="0">
                <a:solidFill>
                  <a:schemeClr val="bg1"/>
                </a:solidFill>
              </a:rPr>
              <a:t>, Bobby Wood, Kenny </a:t>
            </a:r>
            <a:r>
              <a:rPr lang="en-IN" dirty="0" err="1">
                <a:solidFill>
                  <a:schemeClr val="bg1"/>
                </a:solidFill>
              </a:rPr>
              <a:t>Saief</a:t>
            </a:r>
            <a:r>
              <a:rPr lang="en-IN" dirty="0">
                <a:solidFill>
                  <a:schemeClr val="bg1"/>
                </a:solidFill>
              </a:rPr>
              <a:t> (lower range of goals/minutes played)</a:t>
            </a:r>
          </a:p>
          <a:p>
            <a:endParaRPr lang="en-IN" dirty="0">
              <a:solidFill>
                <a:schemeClr val="bg1"/>
              </a:solidFill>
            </a:endParaRPr>
          </a:p>
        </p:txBody>
      </p:sp>
      <p:sp>
        <p:nvSpPr>
          <p:cNvPr id="18" name="Rectangle: Top Corners Rounded 17">
            <a:extLst>
              <a:ext uri="{FF2B5EF4-FFF2-40B4-BE49-F238E27FC236}">
                <a16:creationId xmlns:a16="http://schemas.microsoft.com/office/drawing/2014/main" id="{92BC197B-4DF8-A144-DC96-31148FBF9332}"/>
              </a:ext>
            </a:extLst>
          </p:cNvPr>
          <p:cNvSpPr/>
          <p:nvPr/>
        </p:nvSpPr>
        <p:spPr>
          <a:xfrm>
            <a:off x="9429135" y="245807"/>
            <a:ext cx="2074607" cy="482328"/>
          </a:xfrm>
          <a:prstGeom prst="round2Same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bg1"/>
              </a:solidFill>
            </a:endParaRPr>
          </a:p>
          <a:p>
            <a:pPr algn="ctr"/>
            <a:r>
              <a:rPr lang="en-US" b="1" dirty="0">
                <a:solidFill>
                  <a:schemeClr val="bg1"/>
                </a:solidFill>
              </a:rPr>
              <a:t>OBSERVATIONS</a:t>
            </a:r>
            <a:endParaRPr lang="en-IN" dirty="0">
              <a:solidFill>
                <a:schemeClr val="bg1"/>
              </a:solidFill>
            </a:endParaRPr>
          </a:p>
          <a:p>
            <a:pPr algn="ctr"/>
            <a:endParaRPr lang="en-IN" dirty="0">
              <a:solidFill>
                <a:schemeClr val="bg1"/>
              </a:solidFill>
            </a:endParaRPr>
          </a:p>
        </p:txBody>
      </p:sp>
    </p:spTree>
    <p:extLst>
      <p:ext uri="{BB962C8B-B14F-4D97-AF65-F5344CB8AC3E}">
        <p14:creationId xmlns:p14="http://schemas.microsoft.com/office/powerpoint/2010/main" val="4197233839"/>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80C9320661FCB478F077E19A50F7652" ma:contentTypeVersion="17" ma:contentTypeDescription="Create a new document." ma:contentTypeScope="" ma:versionID="7e4e6166811e290efa71bd0307610fb2">
  <xsd:schema xmlns:xsd="http://www.w3.org/2001/XMLSchema" xmlns:xs="http://www.w3.org/2001/XMLSchema" xmlns:p="http://schemas.microsoft.com/office/2006/metadata/properties" xmlns:ns2="0f01b7b4-d4b6-47da-93c5-cffa90a406b9" xmlns:ns3="b18f8198-02fb-408b-a649-baf04150ea28" targetNamespace="http://schemas.microsoft.com/office/2006/metadata/properties" ma:root="true" ma:fieldsID="b02d75aaf52b99117f1e6e7b190e2384" ns2:_="" ns3:_="">
    <xsd:import namespace="0f01b7b4-d4b6-47da-93c5-cffa90a406b9"/>
    <xsd:import namespace="b18f8198-02fb-408b-a649-baf04150ea2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KeyPoints" minOccurs="0"/>
                <xsd:element ref="ns3:MediaServiceKeyPoints" minOccurs="0"/>
                <xsd:element ref="ns3:MediaLengthInSeconds" minOccurs="0"/>
                <xsd:element ref="ns3:MediaServiceDateTaken" minOccurs="0"/>
                <xsd:element ref="ns3:MediaServiceGenerationTime" minOccurs="0"/>
                <xsd:element ref="ns3:MediaServiceEventHashCode" minOccurs="0"/>
                <xsd:element ref="ns3:MediaServiceOCR" minOccurs="0"/>
                <xsd:element ref="ns3:lcf76f155ced4ddcb4097134ff3c332f" minOccurs="0"/>
                <xsd:element ref="ns2:TaxCatchAll" minOccurs="0"/>
                <xsd:element ref="ns3:MediaServiceSearchProperties"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f01b7b4-d4b6-47da-93c5-cffa90a406b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49927f78-51af-4269-a9ee-61034ef6eb35}" ma:internalName="TaxCatchAll" ma:showField="CatchAllData" ma:web="0f01b7b4-d4b6-47da-93c5-cffa90a406b9">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b18f8198-02fb-408b-a649-baf04150ea28"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element name="MediaLengthInSeconds" ma:index="14" nillable="true" ma:displayName="Length (seconds)" ma:internalName="MediaLengthInSeconds" ma:readOnly="true">
      <xsd:simpleType>
        <xsd:restriction base="dms:Unknown"/>
      </xsd:simpleType>
    </xsd:element>
    <xsd:element name="MediaServiceDateTaken" ma:index="15" nillable="true" ma:displayName="MediaServiceDateTaken" ma:hidden="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82645f41-64df-47aa-89c1-bfa24a5dcf1b" ma:termSetId="09814cd3-568e-fe90-9814-8d621ff8fb84" ma:anchorId="fba54fb3-c3e1-fe81-a776-ca4b69148c4d" ma:open="true" ma:isKeyword="false">
      <xsd:complexType>
        <xsd:sequence>
          <xsd:element ref="pc:Terms" minOccurs="0" maxOccurs="1"/>
        </xsd:sequence>
      </xsd:complexType>
    </xsd:element>
    <xsd:element name="MediaServiceSearchProperties" ma:index="22" nillable="true" ma:displayName="MediaServiceSearchProperties" ma:hidden="true" ma:internalName="MediaServiceSearchProperties" ma:readOnly="true">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b18f8198-02fb-408b-a649-baf04150ea28">
      <Terms xmlns="http://schemas.microsoft.com/office/infopath/2007/PartnerControls"/>
    </lcf76f155ced4ddcb4097134ff3c332f>
    <TaxCatchAll xmlns="0f01b7b4-d4b6-47da-93c5-cffa90a406b9" xsi:nil="true"/>
  </documentManagement>
</p:properties>
</file>

<file path=customXml/itemProps1.xml><?xml version="1.0" encoding="utf-8"?>
<ds:datastoreItem xmlns:ds="http://schemas.openxmlformats.org/officeDocument/2006/customXml" ds:itemID="{75E1E72E-E9DB-4CB0-97B8-EEB606A0C60E}">
  <ds:schemaRefs>
    <ds:schemaRef ds:uri="http://schemas.microsoft.com/sharepoint/v3/contenttype/forms"/>
  </ds:schemaRefs>
</ds:datastoreItem>
</file>

<file path=customXml/itemProps2.xml><?xml version="1.0" encoding="utf-8"?>
<ds:datastoreItem xmlns:ds="http://schemas.openxmlformats.org/officeDocument/2006/customXml" ds:itemID="{D71AFECE-96D9-4D39-A6C9-B4A6ABF041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f01b7b4-d4b6-47da-93c5-cffa90a406b9"/>
    <ds:schemaRef ds:uri="b18f8198-02fb-408b-a649-baf04150ea2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8546D38-47C6-48FC-BD7A-5E565A108033}">
  <ds:schemaRefs>
    <ds:schemaRef ds:uri="http://schemas.microsoft.com/office/2006/metadata/properties"/>
    <ds:schemaRef ds:uri="http://schemas.microsoft.com/office/infopath/2007/PartnerControls"/>
    <ds:schemaRef ds:uri="b18f8198-02fb-408b-a649-baf04150ea28"/>
    <ds:schemaRef ds:uri="0f01b7b4-d4b6-47da-93c5-cffa90a406b9"/>
  </ds:schemaRefs>
</ds:datastoreItem>
</file>

<file path=docProps/app.xml><?xml version="1.0" encoding="utf-8"?>
<Properties xmlns="http://schemas.openxmlformats.org/officeDocument/2006/extended-properties" xmlns:vt="http://schemas.openxmlformats.org/officeDocument/2006/docPropsVTypes">
  <Template/>
  <TotalTime>6268</TotalTime>
  <Words>1463</Words>
  <Application>Microsoft Office PowerPoint</Application>
  <PresentationFormat>Widescreen</PresentationFormat>
  <Paragraphs>130</Paragraphs>
  <Slides>17</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Aptos</vt:lpstr>
      <vt:lpstr>Arial</vt:lpstr>
      <vt:lpstr>Arial Black</vt:lpstr>
      <vt:lpstr>Calibri</vt:lpstr>
      <vt:lpstr>Calibri Light</vt:lpstr>
      <vt:lpstr>Wingdings</vt:lpstr>
      <vt:lpstr>Office Theme</vt:lpstr>
      <vt:lpstr>Capstone Project:  Football Data Analysis </vt:lpstr>
      <vt:lpstr>Business Objective</vt:lpstr>
      <vt:lpstr>Data Description</vt:lpstr>
      <vt:lpstr>Tools and Techniques Used</vt:lpstr>
      <vt:lpstr>Insights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Conclusion</vt:lpstr>
      <vt:lpstr>Limitation and Future Scope</vt:lpstr>
      <vt:lpstr>PowerPoint Presentation</vt:lpstr>
    </vt:vector>
  </TitlesOfParts>
  <Company>Ingersoll Rand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Analysis of TMDB Dataset</dc:title>
  <dc:creator>P S, Dhanush</dc:creator>
  <cp:lastModifiedBy>pawan singh</cp:lastModifiedBy>
  <cp:revision>17</cp:revision>
  <dcterms:created xsi:type="dcterms:W3CDTF">2024-04-14T17:53:45Z</dcterms:created>
  <dcterms:modified xsi:type="dcterms:W3CDTF">2025-10-05T15:25:39Z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0x010100D80C9320661FCB478F077E19A50F7652</vt:lpwstr>
  </property>
  <property fmtid="{D5CDD505-2E9C-101B-9397-08002B2CF9AE}" pid="3" name="MediaServiceImageTags">
    <vt:lpwstr/>
  </property>
</Properties>
</file>

<file path=docProps/thumbnail.jpeg>
</file>